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4" r:id="rId2"/>
    <p:sldId id="292" r:id="rId3"/>
    <p:sldId id="295" r:id="rId4"/>
    <p:sldId id="258" r:id="rId5"/>
    <p:sldId id="284" r:id="rId6"/>
    <p:sldId id="303" r:id="rId7"/>
    <p:sldId id="287" r:id="rId8"/>
    <p:sldId id="288" r:id="rId9"/>
    <p:sldId id="299" r:id="rId10"/>
    <p:sldId id="300" r:id="rId11"/>
    <p:sldId id="301" r:id="rId12"/>
    <p:sldId id="260" r:id="rId13"/>
    <p:sldId id="262" r:id="rId14"/>
    <p:sldId id="263" r:id="rId15"/>
    <p:sldId id="264" r:id="rId16"/>
    <p:sldId id="265" r:id="rId17"/>
    <p:sldId id="266" r:id="rId18"/>
    <p:sldId id="267" r:id="rId19"/>
    <p:sldId id="296" r:id="rId20"/>
    <p:sldId id="272" r:id="rId21"/>
    <p:sldId id="298" r:id="rId22"/>
    <p:sldId id="274" r:id="rId23"/>
    <p:sldId id="275" r:id="rId24"/>
    <p:sldId id="283" r:id="rId25"/>
    <p:sldId id="281" r:id="rId26"/>
    <p:sldId id="302" r:id="rId27"/>
    <p:sldId id="270"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sans titre" id="{07704787-1005-40A4-97C8-E203120DCBDD}">
          <p14:sldIdLst>
            <p14:sldId id="294"/>
            <p14:sldId id="292"/>
            <p14:sldId id="295"/>
            <p14:sldId id="258"/>
            <p14:sldId id="284"/>
            <p14:sldId id="303"/>
            <p14:sldId id="287"/>
            <p14:sldId id="288"/>
            <p14:sldId id="299"/>
            <p14:sldId id="300"/>
            <p14:sldId id="301"/>
            <p14:sldId id="260"/>
            <p14:sldId id="262"/>
            <p14:sldId id="263"/>
            <p14:sldId id="264"/>
            <p14:sldId id="265"/>
            <p14:sldId id="266"/>
            <p14:sldId id="267"/>
            <p14:sldId id="296"/>
            <p14:sldId id="272"/>
            <p14:sldId id="298"/>
            <p14:sldId id="274"/>
            <p14:sldId id="275"/>
            <p14:sldId id="283"/>
            <p14:sldId id="281"/>
            <p14:sldId id="302"/>
            <p14:sldId id="27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kila TOUNSI" initials="AT" lastIdx="2" clrIdx="0">
    <p:extLst>
      <p:ext uri="{19B8F6BF-5375-455C-9EA6-DF929625EA0E}">
        <p15:presenceInfo xmlns:p15="http://schemas.microsoft.com/office/powerpoint/2012/main" userId="S-1-5-21-2959212714-3040771072-1260680373-41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88" d="100"/>
          <a:sy n="88" d="100"/>
        </p:scale>
        <p:origin x="859" y="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3" name="Espace réservé de la date 2"/>
          <p:cNvSpPr txBox="1">
            <a:spLocks noGrp="1"/>
          </p:cNvSpPr>
          <p:nvPr>
            <p:ph type="dt" idx="1"/>
          </p:nvPr>
        </p:nvSpPr>
        <p:spPr>
          <a:xfrm>
            <a:off x="3884608" y="0"/>
            <a:ext cx="2971800" cy="457200"/>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817E6717-F9A5-4CD4-A73A-7B4FE8EA138B}" type="datetime1">
              <a:rPr lang="fr-FR"/>
              <a:pPr lvl="0"/>
              <a:t>12/02/2026</a:t>
            </a:fld>
            <a:endParaRPr lang="fr-FR"/>
          </a:p>
        </p:txBody>
      </p:sp>
      <p:sp>
        <p:nvSpPr>
          <p:cNvPr id="4" name="Espace réservé de l'image des diapositives 3"/>
          <p:cNvSpPr>
            <a:spLocks noGrp="1" noRot="1" noChangeAspect="1"/>
          </p:cNvSpPr>
          <p:nvPr>
            <p:ph type="sldImg" idx="2"/>
          </p:nvPr>
        </p:nvSpPr>
        <p:spPr>
          <a:xfrm>
            <a:off x="381003" y="685800"/>
            <a:ext cx="6096003" cy="3429000"/>
          </a:xfrm>
          <a:prstGeom prst="rect">
            <a:avLst/>
          </a:prstGeom>
          <a:noFill/>
          <a:ln w="12701">
            <a:solidFill>
              <a:srgbClr val="000000"/>
            </a:solidFill>
            <a:prstDash val="solid"/>
          </a:ln>
        </p:spPr>
      </p:sp>
      <p:sp>
        <p:nvSpPr>
          <p:cNvPr id="5" name="Espace réservé des commentaires 4"/>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txBox="1">
            <a:spLocks noGrp="1"/>
          </p:cNvSpPr>
          <p:nvPr>
            <p:ph type="ftr" sz="quarter" idx="4"/>
          </p:nvPr>
        </p:nvSpPr>
        <p:spPr>
          <a:xfrm>
            <a:off x="0" y="8685208"/>
            <a:ext cx="2971800" cy="457200"/>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7" name="Espace réservé du numéro de diapositive 6"/>
          <p:cNvSpPr txBox="1">
            <a:spLocks noGrp="1"/>
          </p:cNvSpPr>
          <p:nvPr>
            <p:ph type="sldNum" sz="quarter" idx="5"/>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8545E3AC-2A51-482C-A159-4DC82DA0DFF4}" type="slidenum">
              <a:t>‹N°›</a:t>
            </a:fld>
            <a:endParaRPr lang="fr-FR"/>
          </a:p>
        </p:txBody>
      </p:sp>
    </p:spTree>
    <p:extLst>
      <p:ext uri="{BB962C8B-B14F-4D97-AF65-F5344CB8AC3E}">
        <p14:creationId xmlns:p14="http://schemas.microsoft.com/office/powerpoint/2010/main" val="2939998928"/>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txBox="1">
            <a:spLocks noGrp="1"/>
          </p:cNvSpPr>
          <p:nvPr>
            <p:ph type="ctrTitle"/>
          </p:nvPr>
        </p:nvSpPr>
        <p:spPr>
          <a:xfrm>
            <a:off x="1524003" y="1122361"/>
            <a:ext cx="9144000" cy="2387598"/>
          </a:xfrm>
        </p:spPr>
        <p:txBody>
          <a:bodyPr anchor="b" anchorCtr="1"/>
          <a:lstStyle>
            <a:lvl1pPr algn="ctr">
              <a:defRPr sz="6000"/>
            </a:lvl1pPr>
          </a:lstStyle>
          <a:p>
            <a:pPr lvl="0"/>
            <a:r>
              <a:rPr lang="fr-FR"/>
              <a:t>Modifiez le style du titre</a:t>
            </a:r>
          </a:p>
        </p:txBody>
      </p:sp>
      <p:sp>
        <p:nvSpPr>
          <p:cNvPr id="3" name="Sous-titre 2"/>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fr-FR"/>
              <a:t>Modifiez le style des sous-titres du masque</a:t>
            </a:r>
          </a:p>
        </p:txBody>
      </p:sp>
      <p:sp>
        <p:nvSpPr>
          <p:cNvPr id="4" name="Espace réservé de la date 3"/>
          <p:cNvSpPr txBox="1">
            <a:spLocks noGrp="1"/>
          </p:cNvSpPr>
          <p:nvPr>
            <p:ph type="dt" sz="half" idx="7"/>
          </p:nvPr>
        </p:nvSpPr>
        <p:spPr/>
        <p:txBody>
          <a:bodyPr/>
          <a:lstStyle>
            <a:lvl1pPr>
              <a:defRPr/>
            </a:lvl1pPr>
          </a:lstStyle>
          <a:p>
            <a:pPr lvl="0"/>
            <a:fld id="{45492AA4-88E2-4E7C-AF48-CE6272E71AD1}" type="datetime1">
              <a:rPr lang="fr-FR"/>
              <a:pPr lvl="0"/>
              <a:t>12/02/2026</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7C8C2233-47CF-46BD-A328-16A5988A408D}" type="slidenum">
              <a:t>‹N°›</a:t>
            </a:fld>
            <a:endParaRPr lang="fr-FR"/>
          </a:p>
        </p:txBody>
      </p:sp>
    </p:spTree>
    <p:extLst>
      <p:ext uri="{BB962C8B-B14F-4D97-AF65-F5344CB8AC3E}">
        <p14:creationId xmlns:p14="http://schemas.microsoft.com/office/powerpoint/2010/main" val="173131394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texte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fld id="{D36C7D7B-05D0-4A14-88E7-A92BB186F10E}" type="datetime1">
              <a:rPr lang="fr-FR"/>
              <a:pPr lvl="0"/>
              <a:t>12/02/2026</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965EB480-3C70-4FBE-B04C-F4E1C383A61A}" type="slidenum">
              <a:t>‹N°›</a:t>
            </a:fld>
            <a:endParaRPr lang="fr-FR"/>
          </a:p>
        </p:txBody>
      </p:sp>
    </p:spTree>
    <p:extLst>
      <p:ext uri="{BB962C8B-B14F-4D97-AF65-F5344CB8AC3E}">
        <p14:creationId xmlns:p14="http://schemas.microsoft.com/office/powerpoint/2010/main" val="2216797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txBox="1">
            <a:spLocks noGrp="1"/>
          </p:cNvSpPr>
          <p:nvPr>
            <p:ph type="title" orient="vert"/>
          </p:nvPr>
        </p:nvSpPr>
        <p:spPr>
          <a:xfrm>
            <a:off x="8724903" y="365129"/>
            <a:ext cx="2628899" cy="5811834"/>
          </a:xfrm>
        </p:spPr>
        <p:txBody>
          <a:bodyPr vert="eaVert"/>
          <a:lstStyle>
            <a:lvl1pPr>
              <a:defRPr/>
            </a:lvl1pPr>
          </a:lstStyle>
          <a:p>
            <a:pPr lvl="0"/>
            <a:r>
              <a:rPr lang="fr-FR"/>
              <a:t>Modifiez le style du titre</a:t>
            </a:r>
          </a:p>
        </p:txBody>
      </p:sp>
      <p:sp>
        <p:nvSpPr>
          <p:cNvPr id="3" name="Espace réservé du texte vertical 2"/>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fld id="{2ACD7CDF-49C6-459D-BF42-5A40FC1804C4}" type="datetime1">
              <a:rPr lang="fr-FR"/>
              <a:pPr lvl="0"/>
              <a:t>12/02/2026</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DBB31132-B916-40B0-87DF-A5994A744CF1}" type="slidenum">
              <a:t>‹N°›</a:t>
            </a:fld>
            <a:endParaRPr lang="fr-FR"/>
          </a:p>
        </p:txBody>
      </p:sp>
    </p:spTree>
    <p:extLst>
      <p:ext uri="{BB962C8B-B14F-4D97-AF65-F5344CB8AC3E}">
        <p14:creationId xmlns:p14="http://schemas.microsoft.com/office/powerpoint/2010/main" val="140136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p:cNvSpPr txBox="1">
            <a:spLocks noGrp="1"/>
          </p:cNvSpPr>
          <p:nvPr>
            <p:ph idx="1"/>
          </p:nvPr>
        </p:nvSpPr>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fld id="{919BFBB0-58FE-400B-B47E-0EC0ED8D39D8}" type="datetime1">
              <a:rPr lang="fr-FR"/>
              <a:pPr lvl="0"/>
              <a:t>12/02/2026</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5F66A1EA-9E3D-4103-A37C-9839B540630F}" type="slidenum">
              <a:t>‹N°›</a:t>
            </a:fld>
            <a:endParaRPr lang="fr-FR"/>
          </a:p>
        </p:txBody>
      </p:sp>
    </p:spTree>
    <p:extLst>
      <p:ext uri="{BB962C8B-B14F-4D97-AF65-F5344CB8AC3E}">
        <p14:creationId xmlns:p14="http://schemas.microsoft.com/office/powerpoint/2010/main" val="1094921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txBox="1">
            <a:spLocks noGrp="1"/>
          </p:cNvSpPr>
          <p:nvPr>
            <p:ph type="title"/>
          </p:nvPr>
        </p:nvSpPr>
        <p:spPr>
          <a:xfrm>
            <a:off x="831847" y="1709735"/>
            <a:ext cx="10515600" cy="2852735"/>
          </a:xfrm>
        </p:spPr>
        <p:txBody>
          <a:bodyPr anchor="b"/>
          <a:lstStyle>
            <a:lvl1pPr>
              <a:defRPr sz="6000"/>
            </a:lvl1pPr>
          </a:lstStyle>
          <a:p>
            <a:pPr lvl="0"/>
            <a:r>
              <a:rPr lang="fr-FR"/>
              <a:t>Modifiez le style du titre</a:t>
            </a:r>
          </a:p>
        </p:txBody>
      </p:sp>
      <p:sp>
        <p:nvSpPr>
          <p:cNvPr id="3" name="Espace réservé du texte 2"/>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fr-FR"/>
              <a:t>Modifiez les styles du texte du masque</a:t>
            </a:r>
          </a:p>
        </p:txBody>
      </p:sp>
      <p:sp>
        <p:nvSpPr>
          <p:cNvPr id="4" name="Espace réservé de la date 3"/>
          <p:cNvSpPr txBox="1">
            <a:spLocks noGrp="1"/>
          </p:cNvSpPr>
          <p:nvPr>
            <p:ph type="dt" sz="half" idx="7"/>
          </p:nvPr>
        </p:nvSpPr>
        <p:spPr/>
        <p:txBody>
          <a:bodyPr/>
          <a:lstStyle>
            <a:lvl1pPr>
              <a:defRPr/>
            </a:lvl1pPr>
          </a:lstStyle>
          <a:p>
            <a:pPr lvl="0"/>
            <a:fld id="{0CBA62E3-BB7B-4636-B9C4-518BDF912AB1}" type="datetime1">
              <a:rPr lang="fr-FR"/>
              <a:pPr lvl="0"/>
              <a:t>12/02/2026</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23B98495-4EBD-4A71-A3EA-45E3A468CB44}" type="slidenum">
              <a:t>‹N°›</a:t>
            </a:fld>
            <a:endParaRPr lang="fr-FR"/>
          </a:p>
        </p:txBody>
      </p:sp>
    </p:spTree>
    <p:extLst>
      <p:ext uri="{BB962C8B-B14F-4D97-AF65-F5344CB8AC3E}">
        <p14:creationId xmlns:p14="http://schemas.microsoft.com/office/powerpoint/2010/main" val="362381146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txBox="1">
            <a:spLocks noGrp="1"/>
          </p:cNvSpPr>
          <p:nvPr>
            <p:ph type="dt" sz="half" idx="7"/>
          </p:nvPr>
        </p:nvSpPr>
        <p:spPr/>
        <p:txBody>
          <a:bodyPr/>
          <a:lstStyle>
            <a:lvl1pPr>
              <a:defRPr/>
            </a:lvl1pPr>
          </a:lstStyle>
          <a:p>
            <a:pPr lvl="0"/>
            <a:fld id="{F178EA82-7680-4B90-9ECF-CD7808711696}" type="datetime1">
              <a:rPr lang="fr-FR"/>
              <a:pPr lvl="0"/>
              <a:t>12/02/2026</a:t>
            </a:fld>
            <a:endParaRPr lang="fr-FR"/>
          </a:p>
        </p:txBody>
      </p:sp>
      <p:sp>
        <p:nvSpPr>
          <p:cNvPr id="6" name="Espace réservé du pied de page 5"/>
          <p:cNvSpPr txBox="1">
            <a:spLocks noGrp="1"/>
          </p:cNvSpPr>
          <p:nvPr>
            <p:ph type="ftr" sz="quarter" idx="9"/>
          </p:nvPr>
        </p:nvSpPr>
        <p:spPr/>
        <p:txBody>
          <a:bodyPr/>
          <a:lstStyle>
            <a:lvl1pPr>
              <a:defRPr/>
            </a:lvl1pPr>
          </a:lstStyle>
          <a:p>
            <a:pPr lvl="0"/>
            <a:endParaRPr lang="fr-FR"/>
          </a:p>
        </p:txBody>
      </p:sp>
      <p:sp>
        <p:nvSpPr>
          <p:cNvPr id="7" name="Espace réservé du numéro de diapositive 6"/>
          <p:cNvSpPr txBox="1">
            <a:spLocks noGrp="1"/>
          </p:cNvSpPr>
          <p:nvPr>
            <p:ph type="sldNum" sz="quarter" idx="8"/>
          </p:nvPr>
        </p:nvSpPr>
        <p:spPr/>
        <p:txBody>
          <a:bodyPr/>
          <a:lstStyle>
            <a:lvl1pPr>
              <a:defRPr/>
            </a:lvl1pPr>
          </a:lstStyle>
          <a:p>
            <a:pPr lvl="0"/>
            <a:fld id="{EC7219C5-EBAB-41F1-82BC-E218AAD97171}" type="slidenum">
              <a:t>‹N°›</a:t>
            </a:fld>
            <a:endParaRPr lang="fr-FR"/>
          </a:p>
        </p:txBody>
      </p:sp>
    </p:spTree>
    <p:extLst>
      <p:ext uri="{BB962C8B-B14F-4D97-AF65-F5344CB8AC3E}">
        <p14:creationId xmlns:p14="http://schemas.microsoft.com/office/powerpoint/2010/main" val="2772866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txBox="1">
            <a:spLocks noGrp="1"/>
          </p:cNvSpPr>
          <p:nvPr>
            <p:ph type="title"/>
          </p:nvPr>
        </p:nvSpPr>
        <p:spPr>
          <a:xfrm>
            <a:off x="839784" y="365129"/>
            <a:ext cx="10515600" cy="1325559"/>
          </a:xfrm>
        </p:spPr>
        <p:txBody>
          <a:bodyPr/>
          <a:lstStyle>
            <a:lvl1pPr>
              <a:defRPr/>
            </a:lvl1pPr>
          </a:lstStyle>
          <a:p>
            <a:pPr lvl="0"/>
            <a:r>
              <a:rPr lang="fr-FR"/>
              <a:t>Modifiez le style du titre</a:t>
            </a:r>
          </a:p>
        </p:txBody>
      </p:sp>
      <p:sp>
        <p:nvSpPr>
          <p:cNvPr id="3" name="Espace réservé du texte 2"/>
          <p:cNvSpPr txBox="1">
            <a:spLocks noGrp="1"/>
          </p:cNvSpPr>
          <p:nvPr>
            <p:ph type="body" idx="1"/>
          </p:nvPr>
        </p:nvSpPr>
        <p:spPr>
          <a:xfrm>
            <a:off x="839784" y="1681160"/>
            <a:ext cx="5157782" cy="823910"/>
          </a:xfrm>
        </p:spPr>
        <p:txBody>
          <a:bodyPr anchor="b"/>
          <a:lstStyle>
            <a:lvl1pPr marL="0" indent="0">
              <a:buNone/>
              <a:defRPr sz="2400" b="1"/>
            </a:lvl1pPr>
          </a:lstStyle>
          <a:p>
            <a:pPr lvl="0"/>
            <a:r>
              <a:rPr lang="fr-FR"/>
              <a:t>Modifiez les styles du texte du masque</a:t>
            </a:r>
          </a:p>
        </p:txBody>
      </p:sp>
      <p:sp>
        <p:nvSpPr>
          <p:cNvPr id="4" name="Espace réservé du contenu 3"/>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txBox="1">
            <a:spLocks noGrp="1"/>
          </p:cNvSpPr>
          <p:nvPr>
            <p:ph type="body" idx="3"/>
          </p:nvPr>
        </p:nvSpPr>
        <p:spPr>
          <a:xfrm>
            <a:off x="6172200" y="1681160"/>
            <a:ext cx="5183184" cy="823910"/>
          </a:xfrm>
        </p:spPr>
        <p:txBody>
          <a:bodyPr anchor="b"/>
          <a:lstStyle>
            <a:lvl1pPr marL="0" indent="0">
              <a:buNone/>
              <a:defRPr sz="2400" b="1"/>
            </a:lvl1pPr>
          </a:lstStyle>
          <a:p>
            <a:pPr lvl="0"/>
            <a:r>
              <a:rPr lang="fr-FR"/>
              <a:t>Modifiez les styles du texte du masque</a:t>
            </a:r>
          </a:p>
        </p:txBody>
      </p:sp>
      <p:sp>
        <p:nvSpPr>
          <p:cNvPr id="6" name="Espace réservé du contenu 5"/>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txBox="1">
            <a:spLocks noGrp="1"/>
          </p:cNvSpPr>
          <p:nvPr>
            <p:ph type="dt" sz="half" idx="7"/>
          </p:nvPr>
        </p:nvSpPr>
        <p:spPr/>
        <p:txBody>
          <a:bodyPr/>
          <a:lstStyle>
            <a:lvl1pPr>
              <a:defRPr/>
            </a:lvl1pPr>
          </a:lstStyle>
          <a:p>
            <a:pPr lvl="0"/>
            <a:fld id="{4DC294B0-6A10-4CEE-B525-24397212913A}" type="datetime1">
              <a:rPr lang="fr-FR"/>
              <a:pPr lvl="0"/>
              <a:t>12/02/2026</a:t>
            </a:fld>
            <a:endParaRPr lang="fr-FR"/>
          </a:p>
        </p:txBody>
      </p:sp>
      <p:sp>
        <p:nvSpPr>
          <p:cNvPr id="8" name="Espace réservé du pied de page 7"/>
          <p:cNvSpPr txBox="1">
            <a:spLocks noGrp="1"/>
          </p:cNvSpPr>
          <p:nvPr>
            <p:ph type="ftr" sz="quarter" idx="9"/>
          </p:nvPr>
        </p:nvSpPr>
        <p:spPr/>
        <p:txBody>
          <a:bodyPr/>
          <a:lstStyle>
            <a:lvl1pPr>
              <a:defRPr/>
            </a:lvl1pPr>
          </a:lstStyle>
          <a:p>
            <a:pPr lvl="0"/>
            <a:endParaRPr lang="fr-FR"/>
          </a:p>
        </p:txBody>
      </p:sp>
      <p:sp>
        <p:nvSpPr>
          <p:cNvPr id="9" name="Espace réservé du numéro de diapositive 8"/>
          <p:cNvSpPr txBox="1">
            <a:spLocks noGrp="1"/>
          </p:cNvSpPr>
          <p:nvPr>
            <p:ph type="sldNum" sz="quarter" idx="8"/>
          </p:nvPr>
        </p:nvSpPr>
        <p:spPr/>
        <p:txBody>
          <a:bodyPr/>
          <a:lstStyle>
            <a:lvl1pPr>
              <a:defRPr/>
            </a:lvl1pPr>
          </a:lstStyle>
          <a:p>
            <a:pPr lvl="0"/>
            <a:fld id="{F2E5E03C-716E-48CD-9F08-CB919E8A1234}" type="slidenum">
              <a:t>‹N°›</a:t>
            </a:fld>
            <a:endParaRPr lang="fr-FR"/>
          </a:p>
        </p:txBody>
      </p:sp>
    </p:spTree>
    <p:extLst>
      <p:ext uri="{BB962C8B-B14F-4D97-AF65-F5344CB8AC3E}">
        <p14:creationId xmlns:p14="http://schemas.microsoft.com/office/powerpoint/2010/main" val="3255714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e la date 2"/>
          <p:cNvSpPr txBox="1">
            <a:spLocks noGrp="1"/>
          </p:cNvSpPr>
          <p:nvPr>
            <p:ph type="dt" sz="half" idx="7"/>
          </p:nvPr>
        </p:nvSpPr>
        <p:spPr/>
        <p:txBody>
          <a:bodyPr/>
          <a:lstStyle>
            <a:lvl1pPr>
              <a:defRPr/>
            </a:lvl1pPr>
          </a:lstStyle>
          <a:p>
            <a:pPr lvl="0"/>
            <a:fld id="{942A59E0-DD0F-412B-AEC2-8B6A4CBC2E0F}" type="datetime1">
              <a:rPr lang="fr-FR"/>
              <a:pPr lvl="0"/>
              <a:t>12/02/2026</a:t>
            </a:fld>
            <a:endParaRPr lang="fr-FR"/>
          </a:p>
        </p:txBody>
      </p:sp>
      <p:sp>
        <p:nvSpPr>
          <p:cNvPr id="4" name="Espace réservé du pied de page 3"/>
          <p:cNvSpPr txBox="1">
            <a:spLocks noGrp="1"/>
          </p:cNvSpPr>
          <p:nvPr>
            <p:ph type="ftr" sz="quarter" idx="9"/>
          </p:nvPr>
        </p:nvSpPr>
        <p:spPr/>
        <p:txBody>
          <a:bodyPr/>
          <a:lstStyle>
            <a:lvl1pPr>
              <a:defRPr/>
            </a:lvl1pPr>
          </a:lstStyle>
          <a:p>
            <a:pPr lvl="0"/>
            <a:endParaRPr lang="fr-FR"/>
          </a:p>
        </p:txBody>
      </p:sp>
      <p:sp>
        <p:nvSpPr>
          <p:cNvPr id="5" name="Espace réservé du numéro de diapositive 4"/>
          <p:cNvSpPr txBox="1">
            <a:spLocks noGrp="1"/>
          </p:cNvSpPr>
          <p:nvPr>
            <p:ph type="sldNum" sz="quarter" idx="8"/>
          </p:nvPr>
        </p:nvSpPr>
        <p:spPr/>
        <p:txBody>
          <a:bodyPr/>
          <a:lstStyle>
            <a:lvl1pPr>
              <a:defRPr/>
            </a:lvl1pPr>
          </a:lstStyle>
          <a:p>
            <a:pPr lvl="0"/>
            <a:fld id="{48B9E095-E49D-4871-8B50-68AAE1E06D0B}" type="slidenum">
              <a:t>‹N°›</a:t>
            </a:fld>
            <a:endParaRPr lang="fr-FR"/>
          </a:p>
        </p:txBody>
      </p:sp>
    </p:spTree>
    <p:extLst>
      <p:ext uri="{BB962C8B-B14F-4D97-AF65-F5344CB8AC3E}">
        <p14:creationId xmlns:p14="http://schemas.microsoft.com/office/powerpoint/2010/main" val="120474403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txBox="1">
            <a:spLocks noGrp="1"/>
          </p:cNvSpPr>
          <p:nvPr>
            <p:ph type="dt" sz="half" idx="7"/>
          </p:nvPr>
        </p:nvSpPr>
        <p:spPr/>
        <p:txBody>
          <a:bodyPr/>
          <a:lstStyle>
            <a:lvl1pPr>
              <a:defRPr/>
            </a:lvl1pPr>
          </a:lstStyle>
          <a:p>
            <a:pPr lvl="0"/>
            <a:fld id="{C58B64DD-C0DE-444D-974E-DE94C94C20C6}" type="datetime1">
              <a:rPr lang="fr-FR"/>
              <a:pPr lvl="0"/>
              <a:t>12/02/2026</a:t>
            </a:fld>
            <a:endParaRPr lang="fr-FR"/>
          </a:p>
        </p:txBody>
      </p:sp>
      <p:sp>
        <p:nvSpPr>
          <p:cNvPr id="3" name="Espace réservé du pied de page 2"/>
          <p:cNvSpPr txBox="1">
            <a:spLocks noGrp="1"/>
          </p:cNvSpPr>
          <p:nvPr>
            <p:ph type="ftr" sz="quarter" idx="9"/>
          </p:nvPr>
        </p:nvSpPr>
        <p:spPr/>
        <p:txBody>
          <a:bodyPr/>
          <a:lstStyle>
            <a:lvl1pPr>
              <a:defRPr/>
            </a:lvl1pPr>
          </a:lstStyle>
          <a:p>
            <a:pPr lvl="0"/>
            <a:endParaRPr lang="fr-FR"/>
          </a:p>
        </p:txBody>
      </p:sp>
      <p:sp>
        <p:nvSpPr>
          <p:cNvPr id="4" name="Espace réservé du numéro de diapositive 3"/>
          <p:cNvSpPr txBox="1">
            <a:spLocks noGrp="1"/>
          </p:cNvSpPr>
          <p:nvPr>
            <p:ph type="sldNum" sz="quarter" idx="8"/>
          </p:nvPr>
        </p:nvSpPr>
        <p:spPr/>
        <p:txBody>
          <a:bodyPr/>
          <a:lstStyle>
            <a:lvl1pPr>
              <a:defRPr/>
            </a:lvl1pPr>
          </a:lstStyle>
          <a:p>
            <a:pPr lvl="0"/>
            <a:fld id="{B5178EFA-5C1F-4AC4-915C-B39D32CFBF22}" type="slidenum">
              <a:t>‹N°›</a:t>
            </a:fld>
            <a:endParaRPr lang="fr-FR"/>
          </a:p>
        </p:txBody>
      </p:sp>
    </p:spTree>
    <p:extLst>
      <p:ext uri="{BB962C8B-B14F-4D97-AF65-F5344CB8AC3E}">
        <p14:creationId xmlns:p14="http://schemas.microsoft.com/office/powerpoint/2010/main" val="1420293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839784" y="457200"/>
            <a:ext cx="3932240" cy="1600200"/>
          </a:xfrm>
        </p:spPr>
        <p:txBody>
          <a:bodyPr anchor="b"/>
          <a:lstStyle>
            <a:lvl1pPr>
              <a:defRPr sz="3200"/>
            </a:lvl1pPr>
          </a:lstStyle>
          <a:p>
            <a:pPr lvl="0"/>
            <a:r>
              <a:rPr lang="fr-FR"/>
              <a:t>Modifiez le style du titre</a:t>
            </a:r>
          </a:p>
        </p:txBody>
      </p:sp>
      <p:sp>
        <p:nvSpPr>
          <p:cNvPr id="3" name="Espace réservé du contenu 2"/>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txBox="1">
            <a:spLocks noGrp="1"/>
          </p:cNvSpPr>
          <p:nvPr>
            <p:ph type="body" idx="2"/>
          </p:nvPr>
        </p:nvSpPr>
        <p:spPr>
          <a:xfrm>
            <a:off x="839784" y="2057400"/>
            <a:ext cx="3932240" cy="3811584"/>
          </a:xfrm>
        </p:spPr>
        <p:txBody>
          <a:bodyPr/>
          <a:lstStyle>
            <a:lvl1pPr marL="0" indent="0">
              <a:buNone/>
              <a:defRPr sz="1600"/>
            </a:lvl1pPr>
          </a:lstStyle>
          <a:p>
            <a:pPr lvl="0"/>
            <a:r>
              <a:rPr lang="fr-FR"/>
              <a:t>Modifiez les styles du texte du masque</a:t>
            </a:r>
          </a:p>
        </p:txBody>
      </p:sp>
      <p:sp>
        <p:nvSpPr>
          <p:cNvPr id="5" name="Espace réservé de la date 4"/>
          <p:cNvSpPr txBox="1">
            <a:spLocks noGrp="1"/>
          </p:cNvSpPr>
          <p:nvPr>
            <p:ph type="dt" sz="half" idx="7"/>
          </p:nvPr>
        </p:nvSpPr>
        <p:spPr/>
        <p:txBody>
          <a:bodyPr/>
          <a:lstStyle>
            <a:lvl1pPr>
              <a:defRPr/>
            </a:lvl1pPr>
          </a:lstStyle>
          <a:p>
            <a:pPr lvl="0"/>
            <a:fld id="{258B26B2-CB3F-477E-A8CF-A7B59ECAF461}" type="datetime1">
              <a:rPr lang="fr-FR"/>
              <a:pPr lvl="0"/>
              <a:t>12/02/2026</a:t>
            </a:fld>
            <a:endParaRPr lang="fr-FR"/>
          </a:p>
        </p:txBody>
      </p:sp>
      <p:sp>
        <p:nvSpPr>
          <p:cNvPr id="6" name="Espace réservé du pied de page 5"/>
          <p:cNvSpPr txBox="1">
            <a:spLocks noGrp="1"/>
          </p:cNvSpPr>
          <p:nvPr>
            <p:ph type="ftr" sz="quarter" idx="9"/>
          </p:nvPr>
        </p:nvSpPr>
        <p:spPr/>
        <p:txBody>
          <a:bodyPr/>
          <a:lstStyle>
            <a:lvl1pPr>
              <a:defRPr/>
            </a:lvl1pPr>
          </a:lstStyle>
          <a:p>
            <a:pPr lvl="0"/>
            <a:endParaRPr lang="fr-FR"/>
          </a:p>
        </p:txBody>
      </p:sp>
      <p:sp>
        <p:nvSpPr>
          <p:cNvPr id="7" name="Espace réservé du numéro de diapositive 6"/>
          <p:cNvSpPr txBox="1">
            <a:spLocks noGrp="1"/>
          </p:cNvSpPr>
          <p:nvPr>
            <p:ph type="sldNum" sz="quarter" idx="8"/>
          </p:nvPr>
        </p:nvSpPr>
        <p:spPr/>
        <p:txBody>
          <a:bodyPr/>
          <a:lstStyle>
            <a:lvl1pPr>
              <a:defRPr/>
            </a:lvl1pPr>
          </a:lstStyle>
          <a:p>
            <a:pPr lvl="0"/>
            <a:fld id="{BF59F6E3-7527-4190-91D6-90BF33BA2F97}" type="slidenum">
              <a:t>‹N°›</a:t>
            </a:fld>
            <a:endParaRPr lang="fr-FR"/>
          </a:p>
        </p:txBody>
      </p:sp>
    </p:spTree>
    <p:extLst>
      <p:ext uri="{BB962C8B-B14F-4D97-AF65-F5344CB8AC3E}">
        <p14:creationId xmlns:p14="http://schemas.microsoft.com/office/powerpoint/2010/main" val="144730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839784" y="457200"/>
            <a:ext cx="3932240" cy="1600200"/>
          </a:xfrm>
        </p:spPr>
        <p:txBody>
          <a:bodyPr anchor="b"/>
          <a:lstStyle>
            <a:lvl1pPr>
              <a:defRPr sz="3200"/>
            </a:lvl1pPr>
          </a:lstStyle>
          <a:p>
            <a:pPr lvl="0"/>
            <a:r>
              <a:rPr lang="fr-FR"/>
              <a:t>Modifiez le style du titre</a:t>
            </a:r>
          </a:p>
        </p:txBody>
      </p:sp>
      <p:sp>
        <p:nvSpPr>
          <p:cNvPr id="3" name="Espace réservé pour une image  2"/>
          <p:cNvSpPr txBox="1">
            <a:spLocks noGrp="1"/>
          </p:cNvSpPr>
          <p:nvPr>
            <p:ph type="pic" idx="1"/>
          </p:nvPr>
        </p:nvSpPr>
        <p:spPr>
          <a:xfrm>
            <a:off x="5183184" y="987423"/>
            <a:ext cx="6172200" cy="4873623"/>
          </a:xfrm>
        </p:spPr>
        <p:txBody>
          <a:bodyPr/>
          <a:lstStyle>
            <a:lvl1pPr marL="0" indent="0">
              <a:buNone/>
              <a:defRPr sz="3200"/>
            </a:lvl1pPr>
          </a:lstStyle>
          <a:p>
            <a:pPr lvl="0"/>
            <a:endParaRPr lang="fr-FR"/>
          </a:p>
        </p:txBody>
      </p:sp>
      <p:sp>
        <p:nvSpPr>
          <p:cNvPr id="4" name="Espace réservé du texte 3"/>
          <p:cNvSpPr txBox="1">
            <a:spLocks noGrp="1"/>
          </p:cNvSpPr>
          <p:nvPr>
            <p:ph type="body" idx="2"/>
          </p:nvPr>
        </p:nvSpPr>
        <p:spPr>
          <a:xfrm>
            <a:off x="839784" y="2057400"/>
            <a:ext cx="3932240" cy="3811584"/>
          </a:xfrm>
        </p:spPr>
        <p:txBody>
          <a:bodyPr/>
          <a:lstStyle>
            <a:lvl1pPr marL="0" indent="0">
              <a:buNone/>
              <a:defRPr sz="1600"/>
            </a:lvl1pPr>
          </a:lstStyle>
          <a:p>
            <a:pPr lvl="0"/>
            <a:r>
              <a:rPr lang="fr-FR"/>
              <a:t>Modifiez les styles du texte du masque</a:t>
            </a:r>
          </a:p>
        </p:txBody>
      </p:sp>
      <p:sp>
        <p:nvSpPr>
          <p:cNvPr id="5" name="Espace réservé de la date 4"/>
          <p:cNvSpPr txBox="1">
            <a:spLocks noGrp="1"/>
          </p:cNvSpPr>
          <p:nvPr>
            <p:ph type="dt" sz="half" idx="7"/>
          </p:nvPr>
        </p:nvSpPr>
        <p:spPr/>
        <p:txBody>
          <a:bodyPr/>
          <a:lstStyle>
            <a:lvl1pPr>
              <a:defRPr/>
            </a:lvl1pPr>
          </a:lstStyle>
          <a:p>
            <a:pPr lvl="0"/>
            <a:fld id="{560C187B-B604-49F1-9C9D-550260914D1A}" type="datetime1">
              <a:rPr lang="fr-FR"/>
              <a:pPr lvl="0"/>
              <a:t>12/02/2026</a:t>
            </a:fld>
            <a:endParaRPr lang="fr-FR"/>
          </a:p>
        </p:txBody>
      </p:sp>
      <p:sp>
        <p:nvSpPr>
          <p:cNvPr id="6" name="Espace réservé du pied de page 5"/>
          <p:cNvSpPr txBox="1">
            <a:spLocks noGrp="1"/>
          </p:cNvSpPr>
          <p:nvPr>
            <p:ph type="ftr" sz="quarter" idx="9"/>
          </p:nvPr>
        </p:nvSpPr>
        <p:spPr/>
        <p:txBody>
          <a:bodyPr/>
          <a:lstStyle>
            <a:lvl1pPr>
              <a:defRPr/>
            </a:lvl1pPr>
          </a:lstStyle>
          <a:p>
            <a:pPr lvl="0"/>
            <a:endParaRPr lang="fr-FR"/>
          </a:p>
        </p:txBody>
      </p:sp>
      <p:sp>
        <p:nvSpPr>
          <p:cNvPr id="7" name="Espace réservé du numéro de diapositive 6"/>
          <p:cNvSpPr txBox="1">
            <a:spLocks noGrp="1"/>
          </p:cNvSpPr>
          <p:nvPr>
            <p:ph type="sldNum" sz="quarter" idx="8"/>
          </p:nvPr>
        </p:nvSpPr>
        <p:spPr/>
        <p:txBody>
          <a:bodyPr/>
          <a:lstStyle>
            <a:lvl1pPr>
              <a:defRPr/>
            </a:lvl1pPr>
          </a:lstStyle>
          <a:p>
            <a:pPr lvl="0"/>
            <a:fld id="{75E36D0E-39C7-49D5-9F39-B1F11EFDCA88}" type="slidenum">
              <a:t>‹N°›</a:t>
            </a:fld>
            <a:endParaRPr lang="fr-FR"/>
          </a:p>
        </p:txBody>
      </p:sp>
    </p:spTree>
    <p:extLst>
      <p:ext uri="{BB962C8B-B14F-4D97-AF65-F5344CB8AC3E}">
        <p14:creationId xmlns:p14="http://schemas.microsoft.com/office/powerpoint/2010/main" val="2421215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Autofit/>
          </a:bodyPr>
          <a:lstStyle/>
          <a:p>
            <a:pPr lvl="0"/>
            <a:r>
              <a:rPr lang="fr-FR"/>
              <a:t>Modifiez le style du titre</a:t>
            </a:r>
          </a:p>
        </p:txBody>
      </p:sp>
      <p:sp>
        <p:nvSpPr>
          <p:cNvPr id="3" name="Espace réservé du texte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ea typeface=""/>
                <a:cs typeface=""/>
              </a:defRPr>
            </a:lvl1pPr>
          </a:lstStyle>
          <a:p>
            <a:pPr lvl="0"/>
            <a:fld id="{1C3975DE-54D5-4E74-A2C2-370A0C3A02F5}" type="datetime1">
              <a:rPr lang="fr-FR"/>
              <a:pPr lvl="0"/>
              <a:t>12/02/2026</a:t>
            </a:fld>
            <a:endParaRPr lang="fr-FR"/>
          </a:p>
        </p:txBody>
      </p:sp>
      <p:sp>
        <p:nvSpPr>
          <p:cNvPr id="5" name="Espace réservé du pied de page 4"/>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ea typeface=""/>
                <a:cs typeface=""/>
              </a:defRPr>
            </a:lvl1pPr>
          </a:lstStyle>
          <a:p>
            <a:pPr lvl="0"/>
            <a:endParaRPr lang="fr-FR"/>
          </a:p>
        </p:txBody>
      </p:sp>
      <p:sp>
        <p:nvSpPr>
          <p:cNvPr id="6" name="Espace réservé du numéro de diapositive 5"/>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ea typeface=""/>
                <a:cs typeface=""/>
              </a:defRPr>
            </a:lvl1pPr>
          </a:lstStyle>
          <a:p>
            <a:pPr lvl="0"/>
            <a:fld id="{6266E856-0C70-488D-9678-5516184BED60}"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fr-FR" sz="4400" b="0" i="0" u="none" strike="noStrike" kern="1200" cap="none" spc="0" baseline="0">
          <a:solidFill>
            <a:srgbClr val="000000"/>
          </a:solidFill>
          <a:uFillTx/>
          <a:latin typeface="Calibri Light"/>
          <a:ea typeface=""/>
          <a:cs typeface=""/>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fr-FR" sz="2800" b="0" i="0" u="none" strike="noStrike" kern="1200" cap="none" spc="0" baseline="0">
          <a:solidFill>
            <a:srgbClr val="000000"/>
          </a:solidFill>
          <a:uFillTx/>
          <a:latin typeface="Calibri"/>
          <a:ea typeface=""/>
          <a:cs typeface=""/>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r-FR" sz="2400" b="0" i="0" u="none" strike="noStrike" kern="1200" cap="none" spc="0" baseline="0">
          <a:solidFill>
            <a:srgbClr val="000000"/>
          </a:solidFill>
          <a:uFillTx/>
          <a:latin typeface="Calibri"/>
          <a:ea typeface=""/>
          <a:cs typeface=""/>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r-FR" sz="2000" b="0" i="0" u="none" strike="noStrike" kern="1200" cap="none" spc="0" baseline="0">
          <a:solidFill>
            <a:srgbClr val="000000"/>
          </a:solidFill>
          <a:uFillTx/>
          <a:latin typeface="Calibri"/>
          <a:ea typeface=""/>
          <a:cs typeface=""/>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ea typeface=""/>
          <a:cs typeface=""/>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ea typeface=""/>
          <a:cs typefac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31.jpg"/><Relationship Id="rId5" Type="http://schemas.openxmlformats.org/officeDocument/2006/relationships/image" Target="../media/image30.jpe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image" Target="../media/image35.jp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innorpi.tn/Fra/image.php?id=275" TargetMode="External"/><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www.apiiconcours.tn/" TargetMode="External"/><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mailto:concours.invention@apii.tn" TargetMode="External"/><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p-HIR2EKd6A?si=vPyv0PLgz_tj_n17" TargetMode="External"/><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hyperlink" Target="http://www.tunisieindustrie.nat.tn/concoursinvention" TargetMode="External"/><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hyperlink" Target="mailto:Bsilmanea@yahoo.fr" TargetMode="External"/><Relationship Id="rId3" Type="http://schemas.openxmlformats.org/officeDocument/2006/relationships/image" Target="../media/image10.wmf"/><Relationship Id="rId7" Type="http://schemas.openxmlformats.org/officeDocument/2006/relationships/image" Target="../media/image14.jpeg"/><Relationship Id="rId12"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13.jpeg"/><Relationship Id="rId11" Type="http://schemas.openxmlformats.org/officeDocument/2006/relationships/image" Target="../media/image17.png"/><Relationship Id="rId5" Type="http://schemas.openxmlformats.org/officeDocument/2006/relationships/image" Target="../media/image12.jpeg"/><Relationship Id="rId10" Type="http://schemas.openxmlformats.org/officeDocument/2006/relationships/image" Target="../media/image16.wmf"/><Relationship Id="rId4" Type="http://schemas.openxmlformats.org/officeDocument/2006/relationships/image" Target="../media/image11.jpe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hyperlink" Target="mailto:Bohli.afef@digi2s.com" TargetMode="External"/><Relationship Id="rId13" Type="http://schemas.openxmlformats.org/officeDocument/2006/relationships/hyperlink" Target="http://www.gewinner.tn/" TargetMode="External"/><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hyperlink" Target="mailto:Gewinner.contact@gmail.com" TargetMode="External"/><Relationship Id="rId2" Type="http://schemas.openxmlformats.org/officeDocument/2006/relationships/image" Target="../media/image2.jpeg"/><Relationship Id="rId16"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21.wmf"/><Relationship Id="rId11" Type="http://schemas.openxmlformats.org/officeDocument/2006/relationships/image" Target="../media/image24.jpeg"/><Relationship Id="rId5" Type="http://schemas.openxmlformats.org/officeDocument/2006/relationships/image" Target="../media/image20.png"/><Relationship Id="rId15" Type="http://schemas.openxmlformats.org/officeDocument/2006/relationships/image" Target="../media/image26.png"/><Relationship Id="rId10" Type="http://schemas.openxmlformats.org/officeDocument/2006/relationships/image" Target="../media/image23.jpeg"/><Relationship Id="rId4" Type="http://schemas.openxmlformats.org/officeDocument/2006/relationships/hyperlink" Target="mailto:Amor.bouchiba@gmail.com" TargetMode="External"/><Relationship Id="rId9" Type="http://schemas.openxmlformats.org/officeDocument/2006/relationships/hyperlink" Target="http://www.dig2s.com/" TargetMode="External"/><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4" y="0"/>
            <a:ext cx="12188389" cy="6858000"/>
          </a:xfrm>
          <a:prstGeom prst="rect">
            <a:avLst/>
          </a:prstGeom>
        </p:spPr>
      </p:pic>
    </p:spTree>
    <p:extLst>
      <p:ext uri="{BB962C8B-B14F-4D97-AF65-F5344CB8AC3E}">
        <p14:creationId xmlns:p14="http://schemas.microsoft.com/office/powerpoint/2010/main" val="3581871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1853" y="12897"/>
            <a:ext cx="12203853" cy="6845103"/>
          </a:xfrm>
          <a:prstGeom prst="rect">
            <a:avLst/>
          </a:prstGeom>
          <a:noFill/>
          <a:ln>
            <a:noFill/>
          </a:ln>
          <a:effectLst>
            <a:outerShdw dist="139699" dir="2700000" algn="tl">
              <a:srgbClr val="333333">
                <a:alpha val="65000"/>
              </a:srgbClr>
            </a:outerShdw>
          </a:effectLst>
        </p:spPr>
      </p:pic>
      <p:sp>
        <p:nvSpPr>
          <p:cNvPr id="3" name="Titre 4"/>
          <p:cNvSpPr txBox="1">
            <a:spLocks noGrp="1"/>
          </p:cNvSpPr>
          <p:nvPr>
            <p:ph type="title"/>
          </p:nvPr>
        </p:nvSpPr>
        <p:spPr>
          <a:xfrm>
            <a:off x="109330" y="1184494"/>
            <a:ext cx="12245009" cy="5514480"/>
          </a:xfrm>
        </p:spPr>
        <p:txBody>
          <a:bodyPr/>
          <a:lstStyle/>
          <a:p>
            <a:pPr eaLnBrk="0" fontAlgn="base" hangingPunct="0">
              <a:lnSpc>
                <a:spcPct val="100000"/>
              </a:lnSpc>
              <a:spcBef>
                <a:spcPct val="0"/>
              </a:spcBef>
              <a:spcAft>
                <a:spcPct val="0"/>
              </a:spcAft>
            </a:pPr>
            <a:r>
              <a:rPr lang="fr-FR" sz="2800" b="1" dirty="0">
                <a:solidFill>
                  <a:schemeClr val="accent1">
                    <a:lumMod val="50000"/>
                  </a:schemeClr>
                </a:solidFill>
                <a:latin typeface="+mj-lt"/>
                <a:cs typeface="Traditional Arabic" pitchFamily="18"/>
              </a:rPr>
              <a:t>    </a:t>
            </a:r>
            <a:endParaRPr lang="fr-FR" sz="1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5"/>
          <p:cNvSpPr/>
          <p:nvPr/>
        </p:nvSpPr>
        <p:spPr>
          <a:xfrm>
            <a:off x="5922423" y="117840"/>
            <a:ext cx="322524" cy="769441"/>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ar-TN" sz="4400" b="1" i="0" u="none" strike="noStrike" kern="1200" cap="none" spc="0" baseline="0" dirty="0">
                <a:solidFill>
                  <a:srgbClr val="C00000"/>
                </a:solidFill>
                <a:effectLst>
                  <a:outerShdw dist="38096" dir="2700000">
                    <a:srgbClr val="C0C0C0"/>
                  </a:outerShdw>
                </a:effectLst>
                <a:uFillTx/>
                <a:latin typeface="Traditional Arabic" pitchFamily="18"/>
                <a:cs typeface="Traditional Arabic" pitchFamily="18"/>
              </a:rPr>
              <a:t> </a:t>
            </a:r>
            <a:endParaRPr lang="fr-FR" sz="2800" b="1" i="0" u="none" strike="noStrike" kern="1200" cap="none" spc="0" baseline="0" dirty="0">
              <a:solidFill>
                <a:srgbClr val="C00000"/>
              </a:solidFill>
              <a:effectLst>
                <a:outerShdw dist="38096" dir="2700000">
                  <a:srgbClr val="C0C0C0"/>
                </a:outerShdw>
              </a:effectLst>
              <a:uFillTx/>
              <a:latin typeface="+mj-lt"/>
              <a:cs typeface="Times New Roman" panose="02020603050405020304" pitchFamily="18" charset="0"/>
            </a:endParaRPr>
          </a:p>
        </p:txBody>
      </p:sp>
      <p:sp>
        <p:nvSpPr>
          <p:cNvPr id="8" name="ZoneTexte 7"/>
          <p:cNvSpPr txBox="1"/>
          <p:nvPr/>
        </p:nvSpPr>
        <p:spPr>
          <a:xfrm>
            <a:off x="353235" y="1176097"/>
            <a:ext cx="1718533" cy="369332"/>
          </a:xfrm>
          <a:prstGeom prst="rect">
            <a:avLst/>
          </a:prstGeom>
          <a:noFill/>
        </p:spPr>
        <p:txBody>
          <a:bodyPr wrap="square" rtlCol="0">
            <a:spAutoFit/>
          </a:bodyPr>
          <a:lstStyle/>
          <a:p>
            <a:r>
              <a:rPr lang="fr-FR" dirty="0">
                <a:solidFill>
                  <a:srgbClr val="0070C0"/>
                </a:solidFill>
                <a:latin typeface="Algerian" panose="04020705040A02060702" pitchFamily="82" charset="0"/>
              </a:rPr>
              <a:t>1</a:t>
            </a:r>
            <a:r>
              <a:rPr lang="fr-FR" baseline="30000" dirty="0">
                <a:solidFill>
                  <a:srgbClr val="0070C0"/>
                </a:solidFill>
                <a:latin typeface="Algerian" panose="04020705040A02060702" pitchFamily="82" charset="0"/>
              </a:rPr>
              <a:t>ère</a:t>
            </a:r>
            <a:r>
              <a:rPr lang="fr-FR" dirty="0">
                <a:solidFill>
                  <a:srgbClr val="0070C0"/>
                </a:solidFill>
                <a:latin typeface="Algerian" panose="04020705040A02060702" pitchFamily="82" charset="0"/>
              </a:rPr>
              <a:t> LAUREAT</a:t>
            </a:r>
          </a:p>
        </p:txBody>
      </p:sp>
      <p:sp>
        <p:nvSpPr>
          <p:cNvPr id="9" name="ZoneTexte 8"/>
          <p:cNvSpPr txBox="1"/>
          <p:nvPr/>
        </p:nvSpPr>
        <p:spPr>
          <a:xfrm>
            <a:off x="6073381" y="1508105"/>
            <a:ext cx="2652558" cy="369332"/>
          </a:xfrm>
          <a:prstGeom prst="rect">
            <a:avLst/>
          </a:prstGeom>
          <a:noFill/>
        </p:spPr>
        <p:txBody>
          <a:bodyPr wrap="square" rtlCol="0">
            <a:spAutoFit/>
          </a:bodyPr>
          <a:lstStyle/>
          <a:p>
            <a:r>
              <a:rPr lang="fr-FR" dirty="0">
                <a:solidFill>
                  <a:srgbClr val="0070C0"/>
                </a:solidFill>
                <a:latin typeface="Algerian" panose="04020705040A02060702" pitchFamily="82" charset="0"/>
              </a:rPr>
              <a:t>2ème LAUREAT</a:t>
            </a:r>
          </a:p>
        </p:txBody>
      </p:sp>
      <p:sp>
        <p:nvSpPr>
          <p:cNvPr id="10" name="ZoneTexte 9"/>
          <p:cNvSpPr txBox="1"/>
          <p:nvPr/>
        </p:nvSpPr>
        <p:spPr>
          <a:xfrm>
            <a:off x="2353951" y="4001275"/>
            <a:ext cx="2652558" cy="369332"/>
          </a:xfrm>
          <a:prstGeom prst="rect">
            <a:avLst/>
          </a:prstGeom>
          <a:noFill/>
        </p:spPr>
        <p:txBody>
          <a:bodyPr wrap="square" rtlCol="0">
            <a:spAutoFit/>
          </a:bodyPr>
          <a:lstStyle/>
          <a:p>
            <a:r>
              <a:rPr lang="fr-FR" dirty="0">
                <a:solidFill>
                  <a:srgbClr val="0070C0"/>
                </a:solidFill>
                <a:latin typeface="Algerian" panose="04020705040A02060702" pitchFamily="82" charset="0"/>
              </a:rPr>
              <a:t>3ème LAUREAT</a:t>
            </a:r>
          </a:p>
        </p:txBody>
      </p:sp>
      <p:sp>
        <p:nvSpPr>
          <p:cNvPr id="11" name="ZoneTexte 10"/>
          <p:cNvSpPr txBox="1"/>
          <p:nvPr/>
        </p:nvSpPr>
        <p:spPr>
          <a:xfrm>
            <a:off x="-46143" y="107476"/>
            <a:ext cx="11721887" cy="830997"/>
          </a:xfrm>
          <a:prstGeom prst="rect">
            <a:avLst/>
          </a:prstGeom>
          <a:noFill/>
        </p:spPr>
        <p:txBody>
          <a:bodyPr wrap="square" rtlCol="0">
            <a:spAutoFit/>
          </a:bodyPr>
          <a:lstStyle/>
          <a:p>
            <a:pPr lvl="0" algn="ctr" rtl="1">
              <a:defRPr sz="1800" b="0" i="0" u="none" strike="noStrike" kern="0" cap="none" spc="0" baseline="0">
                <a:solidFill>
                  <a:srgbClr val="000000"/>
                </a:solidFill>
                <a:uFillTx/>
              </a:defRPr>
            </a:pPr>
            <a:r>
              <a:rPr lang="fr-FR" sz="2800" dirty="0">
                <a:solidFill>
                  <a:srgbClr val="C00000"/>
                </a:solidFill>
                <a:latin typeface="Aharoni" panose="02010803020104030203" pitchFamily="2" charset="-79"/>
                <a:cs typeface="Aharoni" panose="02010803020104030203" pitchFamily="2" charset="-79"/>
              </a:rPr>
              <a:t> </a:t>
            </a:r>
            <a:r>
              <a:rPr lang="fr-FR" sz="2400" b="1" dirty="0">
                <a:solidFill>
                  <a:srgbClr val="C00000"/>
                </a:solidFill>
                <a:latin typeface="Aharoni" panose="02010803020104030203" pitchFamily="2" charset="-79"/>
                <a:cs typeface="Aharoni" panose="02010803020104030203" pitchFamily="2" charset="-79"/>
              </a:rPr>
              <a:t>3</a:t>
            </a:r>
            <a:r>
              <a:rPr lang="fr-FR" sz="2400" b="1" baseline="30000" dirty="0">
                <a:solidFill>
                  <a:srgbClr val="C00000"/>
                </a:solidFill>
                <a:latin typeface="Aharoni" panose="02010803020104030203" pitchFamily="2" charset="-79"/>
                <a:cs typeface="Aharoni" panose="02010803020104030203" pitchFamily="2" charset="-79"/>
              </a:rPr>
              <a:t>ème</a:t>
            </a:r>
            <a:r>
              <a:rPr lang="fr-FR" sz="2400" b="1" dirty="0">
                <a:solidFill>
                  <a:srgbClr val="C00000"/>
                </a:solidFill>
                <a:latin typeface="Aharoni" panose="02010803020104030203" pitchFamily="2" charset="-79"/>
                <a:cs typeface="Aharoni" panose="02010803020104030203" pitchFamily="2" charset="-79"/>
              </a:rPr>
              <a:t> Edition du Concours National de l’Invention</a:t>
            </a:r>
          </a:p>
          <a:p>
            <a:pPr lvl="0" algn="ctr" rtl="1">
              <a:defRPr sz="1800" b="0" i="0" u="none" strike="noStrike" kern="0" cap="none" spc="0" baseline="0">
                <a:solidFill>
                  <a:srgbClr val="000000"/>
                </a:solidFill>
                <a:uFillTx/>
              </a:defRPr>
            </a:pPr>
            <a:r>
              <a:rPr lang="fr-FR" sz="2000" b="1" dirty="0">
                <a:solidFill>
                  <a:srgbClr val="FF0000"/>
                </a:solidFill>
                <a:latin typeface="Aharoni" panose="02010803020104030203" pitchFamily="2" charset="-79"/>
                <a:cs typeface="Aharoni" panose="02010803020104030203" pitchFamily="2" charset="-79"/>
              </a:rPr>
              <a:t>Inventeur  Institutionnel</a:t>
            </a:r>
            <a:endParaRPr lang="fr-FR" sz="2000" b="1" dirty="0">
              <a:solidFill>
                <a:srgbClr val="FF0000"/>
              </a:solidFill>
              <a:latin typeface="Aharoni" panose="02010803020104030203" pitchFamily="2" charset="-79"/>
              <a:ea typeface="Batang" panose="02030600000101010101" pitchFamily="18" charset="-127"/>
              <a:cs typeface="Aharoni" panose="02010803020104030203" pitchFamily="2" charset="-79"/>
            </a:endParaRPr>
          </a:p>
        </p:txBody>
      </p:sp>
      <p:sp>
        <p:nvSpPr>
          <p:cNvPr id="5" name="Rectangle 3"/>
          <p:cNvSpPr>
            <a:spLocks noChangeArrowheads="1"/>
          </p:cNvSpPr>
          <p:nvPr/>
        </p:nvSpPr>
        <p:spPr bwMode="auto">
          <a:xfrm>
            <a:off x="1308199" y="1478454"/>
            <a:ext cx="4543284"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sz="1400" b="1" dirty="0"/>
              <a:t>MESSAADI </a:t>
            </a:r>
            <a:r>
              <a:rPr lang="fr-FR" sz="1400" b="1" dirty="0" err="1"/>
              <a:t>Arij</a:t>
            </a:r>
            <a:endParaRPr lang="fr-FR" sz="1400" b="1" dirty="0"/>
          </a:p>
          <a:p>
            <a:r>
              <a:rPr lang="fr-FR" sz="1400" b="1" u="sng" dirty="0"/>
              <a:t>Institution :</a:t>
            </a:r>
            <a:r>
              <a:rPr lang="fr-FR" sz="1400" b="1" dirty="0"/>
              <a:t> Institut de Pasteur de Tunis</a:t>
            </a:r>
          </a:p>
          <a:p>
            <a:r>
              <a:rPr lang="fr-FR" sz="1400" b="1" u="sng" dirty="0"/>
              <a:t>Invention: </a:t>
            </a:r>
            <a:r>
              <a:rPr lang="fr-FR" sz="1400" b="1" dirty="0" err="1"/>
              <a:t>Lebecetine</a:t>
            </a:r>
            <a:r>
              <a:rPr lang="fr-FR" sz="1400" b="1" dirty="0"/>
              <a:t> (LCT), molécule issue de venin de serpent, en tant d’inhibiteur de </a:t>
            </a:r>
            <a:r>
              <a:rPr lang="fr-FR" sz="1400" b="1" dirty="0" err="1"/>
              <a:t>néovascularisation</a:t>
            </a:r>
            <a:r>
              <a:rPr lang="fr-FR" sz="1400" b="1" dirty="0"/>
              <a:t> dans le traitement des maladies oculaires, des cancers ou des troubles inflammatoires à composante </a:t>
            </a:r>
            <a:r>
              <a:rPr lang="fr-FR" sz="1400" b="1" dirty="0" err="1"/>
              <a:t>néovasculaire</a:t>
            </a:r>
            <a:endParaRPr lang="fr-FR" sz="1400" b="1"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1" i="0" u="none" strike="noStrike" cap="none" normalizeH="0" baseline="0" dirty="0">
              <a:ln>
                <a:noFill/>
              </a:ln>
              <a:solidFill>
                <a:schemeClr val="tx1"/>
              </a:solidFill>
              <a:effectLst/>
              <a:latin typeface="Arial" panose="020B0604020202020204" pitchFamily="34" charset="0"/>
            </a:endParaRPr>
          </a:p>
        </p:txBody>
      </p:sp>
      <p:sp>
        <p:nvSpPr>
          <p:cNvPr id="6" name="Rectangle 4"/>
          <p:cNvSpPr>
            <a:spLocks noChangeArrowheads="1"/>
          </p:cNvSpPr>
          <p:nvPr/>
        </p:nvSpPr>
        <p:spPr bwMode="auto">
          <a:xfrm>
            <a:off x="2353951" y="2851970"/>
            <a:ext cx="187737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fr-FR" sz="1400" b="1" dirty="0">
                <a:latin typeface="Times New Roman" panose="02020603050405020304" pitchFamily="18" charset="0"/>
                <a:ea typeface="Calibri" panose="020F0502020204030204" pitchFamily="34" charset="0"/>
                <a:cs typeface="Times New Roman" panose="02020603050405020304" pitchFamily="18" charset="0"/>
              </a:rPr>
              <a:t>Gouvernorat : TUNIS</a:t>
            </a:r>
          </a:p>
        </p:txBody>
      </p:sp>
      <p:sp>
        <p:nvSpPr>
          <p:cNvPr id="17" name="Rectangle 16"/>
          <p:cNvSpPr/>
          <p:nvPr/>
        </p:nvSpPr>
        <p:spPr>
          <a:xfrm>
            <a:off x="1143000" y="7752715"/>
            <a:ext cx="3619500" cy="1104900"/>
          </a:xfrm>
          <a:prstGeom prst="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sp>
        <p:nvSpPr>
          <p:cNvPr id="15" name="Rectangle 9"/>
          <p:cNvSpPr>
            <a:spLocks noChangeArrowheads="1"/>
          </p:cNvSpPr>
          <p:nvPr/>
        </p:nvSpPr>
        <p:spPr bwMode="auto">
          <a:xfrm>
            <a:off x="0" y="26574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26" name="Imag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67" y="1612404"/>
            <a:ext cx="1354341" cy="1884792"/>
          </a:xfrm>
          <a:prstGeom prst="rect">
            <a:avLst/>
          </a:prstGeom>
        </p:spPr>
      </p:pic>
      <p:pic>
        <p:nvPicPr>
          <p:cNvPr id="27" name="Imag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7180" y="1872698"/>
            <a:ext cx="1412111" cy="1449007"/>
          </a:xfrm>
          <a:prstGeom prst="rect">
            <a:avLst/>
          </a:prstGeom>
        </p:spPr>
      </p:pic>
      <p:sp>
        <p:nvSpPr>
          <p:cNvPr id="28" name="Espace réservé du contenu 4"/>
          <p:cNvSpPr txBox="1">
            <a:spLocks/>
          </p:cNvSpPr>
          <p:nvPr/>
        </p:nvSpPr>
        <p:spPr>
          <a:xfrm>
            <a:off x="7567339" y="1891664"/>
            <a:ext cx="3808978" cy="1557775"/>
          </a:xfrm>
          <a:prstGeom prst="rect">
            <a:avLst/>
          </a:prstGeom>
        </p:spPr>
        <p:txBody>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fr-FR" sz="2800" b="0" i="0" u="none" strike="noStrike" kern="1200" cap="none" spc="0" baseline="0">
                <a:solidFill>
                  <a:srgbClr val="000000"/>
                </a:solidFill>
                <a:uFillTx/>
                <a:latin typeface="Calibri"/>
                <a:ea typeface=""/>
                <a:cs typeface=""/>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r-FR" sz="2400" b="0" i="0" u="none" strike="noStrike" kern="1200" cap="none" spc="0" baseline="0">
                <a:solidFill>
                  <a:srgbClr val="000000"/>
                </a:solidFill>
                <a:uFillTx/>
                <a:latin typeface="Calibri"/>
                <a:ea typeface=""/>
                <a:cs typeface=""/>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r-FR" sz="2000" b="0" i="0" u="none" strike="noStrike" kern="1200" cap="none" spc="0" baseline="0">
                <a:solidFill>
                  <a:srgbClr val="000000"/>
                </a:solidFill>
                <a:uFillTx/>
                <a:latin typeface="Calibri"/>
                <a:ea typeface=""/>
                <a:cs typeface=""/>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ea typeface=""/>
                <a:cs typeface=""/>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ea typeface=""/>
                <a:cs typefac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itchFamily="34"/>
              <a:buNone/>
            </a:pPr>
            <a:r>
              <a:rPr lang="fr-FR" sz="1400" b="1" dirty="0"/>
              <a:t>HADJ KACEM Besma</a:t>
            </a:r>
          </a:p>
          <a:p>
            <a:pPr marL="0" indent="0">
              <a:lnSpc>
                <a:spcPct val="100000"/>
              </a:lnSpc>
              <a:buFont typeface="Arial" pitchFamily="34"/>
              <a:buNone/>
            </a:pPr>
            <a:r>
              <a:rPr lang="fr-FR" sz="1400" b="1" u="sng" dirty="0"/>
              <a:t>Institution :</a:t>
            </a:r>
            <a:r>
              <a:rPr lang="fr-FR" sz="1400" b="1" dirty="0"/>
              <a:t> Centre de Biotechnologie de Sfax</a:t>
            </a:r>
          </a:p>
          <a:p>
            <a:pPr marL="0" indent="0">
              <a:lnSpc>
                <a:spcPct val="100000"/>
              </a:lnSpc>
              <a:buFont typeface="Arial" pitchFamily="34"/>
              <a:buNone/>
            </a:pPr>
            <a:r>
              <a:rPr lang="fr-FR" sz="1400" b="1" u="sng" dirty="0"/>
              <a:t>Invention: </a:t>
            </a:r>
            <a:r>
              <a:rPr lang="fr-FR" sz="1400" b="1" dirty="0"/>
              <a:t>Préparation pharmaceutique à fort pouvoir antihémorragique</a:t>
            </a:r>
          </a:p>
        </p:txBody>
      </p:sp>
      <p:pic>
        <p:nvPicPr>
          <p:cNvPr id="29" name="Imag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87884" y="3152489"/>
            <a:ext cx="2588433" cy="1455993"/>
          </a:xfrm>
          <a:prstGeom prst="rect">
            <a:avLst/>
          </a:prstGeom>
        </p:spPr>
      </p:pic>
      <p:sp>
        <p:nvSpPr>
          <p:cNvPr id="30" name="Rectangle 4"/>
          <p:cNvSpPr>
            <a:spLocks noChangeArrowheads="1"/>
          </p:cNvSpPr>
          <p:nvPr/>
        </p:nvSpPr>
        <p:spPr bwMode="auto">
          <a:xfrm>
            <a:off x="6253157" y="3450419"/>
            <a:ext cx="17855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fr-FR" sz="1400" b="1" dirty="0">
                <a:latin typeface="Times New Roman" panose="02020603050405020304" pitchFamily="18" charset="0"/>
                <a:ea typeface="Calibri" panose="020F0502020204030204" pitchFamily="34" charset="0"/>
                <a:cs typeface="Times New Roman" panose="02020603050405020304" pitchFamily="18" charset="0"/>
              </a:rPr>
              <a:t>Gouvernorat : SFAX</a:t>
            </a:r>
          </a:p>
        </p:txBody>
      </p:sp>
      <p:pic>
        <p:nvPicPr>
          <p:cNvPr id="31" name="Imag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2979" y="4330491"/>
            <a:ext cx="1297706" cy="1528140"/>
          </a:xfrm>
          <a:prstGeom prst="rect">
            <a:avLst/>
          </a:prstGeom>
        </p:spPr>
      </p:pic>
      <p:sp>
        <p:nvSpPr>
          <p:cNvPr id="32" name="Espace réservé du contenu 4"/>
          <p:cNvSpPr txBox="1">
            <a:spLocks/>
          </p:cNvSpPr>
          <p:nvPr/>
        </p:nvSpPr>
        <p:spPr>
          <a:xfrm>
            <a:off x="3918450" y="4358661"/>
            <a:ext cx="4226703" cy="1626666"/>
          </a:xfrm>
          <a:prstGeom prst="rect">
            <a:avLst/>
          </a:prstGeom>
        </p:spPr>
        <p:txBody>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fr-FR" sz="2800" b="0" i="0" u="none" strike="noStrike" kern="1200" cap="none" spc="0" baseline="0">
                <a:solidFill>
                  <a:srgbClr val="000000"/>
                </a:solidFill>
                <a:uFillTx/>
                <a:latin typeface="Calibri"/>
                <a:ea typeface=""/>
                <a:cs typeface=""/>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r-FR" sz="2400" b="0" i="0" u="none" strike="noStrike" kern="1200" cap="none" spc="0" baseline="0">
                <a:solidFill>
                  <a:srgbClr val="000000"/>
                </a:solidFill>
                <a:uFillTx/>
                <a:latin typeface="Calibri"/>
                <a:ea typeface=""/>
                <a:cs typeface=""/>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r-FR" sz="2000" b="0" i="0" u="none" strike="noStrike" kern="1200" cap="none" spc="0" baseline="0">
                <a:solidFill>
                  <a:srgbClr val="000000"/>
                </a:solidFill>
                <a:uFillTx/>
                <a:latin typeface="Calibri"/>
                <a:ea typeface=""/>
                <a:cs typeface=""/>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ea typeface=""/>
                <a:cs typeface=""/>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ea typeface=""/>
                <a:cs typefac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a:buNone/>
            </a:pPr>
            <a:r>
              <a:rPr lang="fr-FR" sz="1600" b="1"/>
              <a:t>SALEM Nidhal</a:t>
            </a:r>
          </a:p>
          <a:p>
            <a:pPr marL="0" indent="0">
              <a:buFont typeface="Arial" pitchFamily="34"/>
              <a:buNone/>
            </a:pPr>
            <a:r>
              <a:rPr lang="fr-FR" sz="1600" b="1" u="sng"/>
              <a:t>Institution :</a:t>
            </a:r>
            <a:r>
              <a:rPr lang="fr-FR" sz="1600" b="1"/>
              <a:t> Centre de Biotechnologie de Borj Cedria</a:t>
            </a:r>
          </a:p>
          <a:p>
            <a:pPr marL="0" indent="0">
              <a:buFont typeface="Arial" pitchFamily="34"/>
              <a:buNone/>
            </a:pPr>
            <a:r>
              <a:rPr lang="fr-FR" sz="1600" b="1" u="sng"/>
              <a:t>Invention: </a:t>
            </a:r>
            <a:r>
              <a:rPr lang="fr-FR" sz="1600" b="1"/>
              <a:t>Procédé d’obtention d’un bioconservateur de la viande à base d’un colorant naturel</a:t>
            </a:r>
            <a:endParaRPr lang="fr-FR" sz="1600" b="1" dirty="0"/>
          </a:p>
        </p:txBody>
      </p:sp>
      <p:pic>
        <p:nvPicPr>
          <p:cNvPr id="33" name="Imag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31674" y="5072056"/>
            <a:ext cx="1978342" cy="1542054"/>
          </a:xfrm>
          <a:prstGeom prst="rect">
            <a:avLst/>
          </a:prstGeom>
        </p:spPr>
      </p:pic>
    </p:spTree>
    <p:extLst>
      <p:ext uri="{BB962C8B-B14F-4D97-AF65-F5344CB8AC3E}">
        <p14:creationId xmlns:p14="http://schemas.microsoft.com/office/powerpoint/2010/main" val="186994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6143" y="81477"/>
            <a:ext cx="12692270" cy="6715759"/>
          </a:xfrm>
          <a:prstGeom prst="rect">
            <a:avLst/>
          </a:prstGeom>
          <a:noFill/>
          <a:ln>
            <a:noFill/>
          </a:ln>
          <a:effectLst>
            <a:outerShdw dist="139699" dir="2700000" algn="tl">
              <a:srgbClr val="333333">
                <a:alpha val="65000"/>
              </a:srgbClr>
            </a:outerShdw>
          </a:effectLst>
        </p:spPr>
      </p:pic>
      <p:sp>
        <p:nvSpPr>
          <p:cNvPr id="3" name="Titre 4"/>
          <p:cNvSpPr txBox="1">
            <a:spLocks noGrp="1"/>
          </p:cNvSpPr>
          <p:nvPr>
            <p:ph type="title"/>
          </p:nvPr>
        </p:nvSpPr>
        <p:spPr>
          <a:xfrm>
            <a:off x="109330" y="1184494"/>
            <a:ext cx="12245009" cy="5514480"/>
          </a:xfrm>
        </p:spPr>
        <p:txBody>
          <a:bodyPr/>
          <a:lstStyle/>
          <a:p>
            <a:pPr eaLnBrk="0" fontAlgn="base" hangingPunct="0">
              <a:lnSpc>
                <a:spcPct val="100000"/>
              </a:lnSpc>
              <a:spcBef>
                <a:spcPct val="0"/>
              </a:spcBef>
              <a:spcAft>
                <a:spcPct val="0"/>
              </a:spcAft>
            </a:pPr>
            <a:r>
              <a:rPr lang="fr-FR" sz="2800" b="1" dirty="0">
                <a:solidFill>
                  <a:schemeClr val="accent1">
                    <a:lumMod val="50000"/>
                  </a:schemeClr>
                </a:solidFill>
                <a:latin typeface="+mj-lt"/>
                <a:cs typeface="Traditional Arabic" pitchFamily="18"/>
              </a:rPr>
              <a:t>    </a:t>
            </a:r>
            <a:endParaRPr lang="fr-FR" sz="1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5"/>
          <p:cNvSpPr/>
          <p:nvPr/>
        </p:nvSpPr>
        <p:spPr>
          <a:xfrm>
            <a:off x="5922423" y="117840"/>
            <a:ext cx="322524" cy="769441"/>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ar-TN" sz="4400" b="1" i="0" u="none" strike="noStrike" kern="1200" cap="none" spc="0" baseline="0" dirty="0">
                <a:solidFill>
                  <a:srgbClr val="C00000"/>
                </a:solidFill>
                <a:effectLst>
                  <a:outerShdw dist="38096" dir="2700000">
                    <a:srgbClr val="C0C0C0"/>
                  </a:outerShdw>
                </a:effectLst>
                <a:uFillTx/>
                <a:latin typeface="Traditional Arabic" pitchFamily="18"/>
                <a:cs typeface="Traditional Arabic" pitchFamily="18"/>
              </a:rPr>
              <a:t> </a:t>
            </a:r>
            <a:endParaRPr lang="fr-FR" sz="2800" b="1" i="0" u="none" strike="noStrike" kern="1200" cap="none" spc="0" baseline="0" dirty="0">
              <a:solidFill>
                <a:srgbClr val="C00000"/>
              </a:solidFill>
              <a:effectLst>
                <a:outerShdw dist="38096" dir="2700000">
                  <a:srgbClr val="C0C0C0"/>
                </a:outerShdw>
              </a:effectLst>
              <a:uFillTx/>
              <a:latin typeface="+mj-lt"/>
              <a:cs typeface="Times New Roman" panose="02020603050405020304" pitchFamily="18" charset="0"/>
            </a:endParaRPr>
          </a:p>
        </p:txBody>
      </p:sp>
      <p:sp>
        <p:nvSpPr>
          <p:cNvPr id="8" name="ZoneTexte 7"/>
          <p:cNvSpPr txBox="1"/>
          <p:nvPr/>
        </p:nvSpPr>
        <p:spPr>
          <a:xfrm>
            <a:off x="353235" y="1176097"/>
            <a:ext cx="1718533" cy="369332"/>
          </a:xfrm>
          <a:prstGeom prst="rect">
            <a:avLst/>
          </a:prstGeom>
          <a:noFill/>
        </p:spPr>
        <p:txBody>
          <a:bodyPr wrap="square" rtlCol="0">
            <a:spAutoFit/>
          </a:bodyPr>
          <a:lstStyle/>
          <a:p>
            <a:r>
              <a:rPr lang="fr-FR" dirty="0">
                <a:solidFill>
                  <a:srgbClr val="0070C0"/>
                </a:solidFill>
                <a:latin typeface="Algerian" panose="04020705040A02060702" pitchFamily="82" charset="0"/>
              </a:rPr>
              <a:t>1</a:t>
            </a:r>
            <a:r>
              <a:rPr lang="fr-FR" baseline="30000" dirty="0">
                <a:solidFill>
                  <a:srgbClr val="0070C0"/>
                </a:solidFill>
                <a:latin typeface="Algerian" panose="04020705040A02060702" pitchFamily="82" charset="0"/>
              </a:rPr>
              <a:t>ère</a:t>
            </a:r>
            <a:r>
              <a:rPr lang="fr-FR" dirty="0">
                <a:solidFill>
                  <a:srgbClr val="0070C0"/>
                </a:solidFill>
                <a:latin typeface="Algerian" panose="04020705040A02060702" pitchFamily="82" charset="0"/>
              </a:rPr>
              <a:t> LAUREAT</a:t>
            </a:r>
          </a:p>
        </p:txBody>
      </p:sp>
      <p:sp>
        <p:nvSpPr>
          <p:cNvPr id="9" name="ZoneTexte 8"/>
          <p:cNvSpPr txBox="1"/>
          <p:nvPr/>
        </p:nvSpPr>
        <p:spPr>
          <a:xfrm>
            <a:off x="6073381" y="1508105"/>
            <a:ext cx="2652558" cy="369332"/>
          </a:xfrm>
          <a:prstGeom prst="rect">
            <a:avLst/>
          </a:prstGeom>
          <a:noFill/>
        </p:spPr>
        <p:txBody>
          <a:bodyPr wrap="square" rtlCol="0">
            <a:spAutoFit/>
          </a:bodyPr>
          <a:lstStyle/>
          <a:p>
            <a:r>
              <a:rPr lang="fr-FR" dirty="0">
                <a:solidFill>
                  <a:srgbClr val="0070C0"/>
                </a:solidFill>
                <a:latin typeface="Algerian" panose="04020705040A02060702" pitchFamily="82" charset="0"/>
              </a:rPr>
              <a:t>2ème LAUREAT</a:t>
            </a:r>
          </a:p>
        </p:txBody>
      </p:sp>
      <p:sp>
        <p:nvSpPr>
          <p:cNvPr id="10" name="ZoneTexte 9"/>
          <p:cNvSpPr txBox="1"/>
          <p:nvPr/>
        </p:nvSpPr>
        <p:spPr>
          <a:xfrm>
            <a:off x="2353951" y="4001275"/>
            <a:ext cx="2652558" cy="369332"/>
          </a:xfrm>
          <a:prstGeom prst="rect">
            <a:avLst/>
          </a:prstGeom>
          <a:noFill/>
        </p:spPr>
        <p:txBody>
          <a:bodyPr wrap="square" rtlCol="0">
            <a:spAutoFit/>
          </a:bodyPr>
          <a:lstStyle/>
          <a:p>
            <a:r>
              <a:rPr lang="fr-FR" dirty="0">
                <a:solidFill>
                  <a:srgbClr val="0070C0"/>
                </a:solidFill>
                <a:latin typeface="Algerian" panose="04020705040A02060702" pitchFamily="82" charset="0"/>
              </a:rPr>
              <a:t>3ème LAUREAT</a:t>
            </a:r>
          </a:p>
        </p:txBody>
      </p:sp>
      <p:sp>
        <p:nvSpPr>
          <p:cNvPr id="11" name="ZoneTexte 10"/>
          <p:cNvSpPr txBox="1"/>
          <p:nvPr/>
        </p:nvSpPr>
        <p:spPr>
          <a:xfrm>
            <a:off x="-188436" y="-110077"/>
            <a:ext cx="11721887" cy="830997"/>
          </a:xfrm>
          <a:prstGeom prst="rect">
            <a:avLst/>
          </a:prstGeom>
          <a:noFill/>
        </p:spPr>
        <p:txBody>
          <a:bodyPr wrap="square" rtlCol="0">
            <a:spAutoFit/>
          </a:bodyPr>
          <a:lstStyle/>
          <a:p>
            <a:pPr lvl="0" algn="ctr" rtl="1">
              <a:defRPr sz="1800" b="0" i="0" u="none" strike="noStrike" kern="0" cap="none" spc="0" baseline="0">
                <a:solidFill>
                  <a:srgbClr val="000000"/>
                </a:solidFill>
                <a:uFillTx/>
              </a:defRPr>
            </a:pPr>
            <a:r>
              <a:rPr lang="fr-FR" sz="2800" dirty="0">
                <a:solidFill>
                  <a:srgbClr val="C00000"/>
                </a:solidFill>
                <a:latin typeface="Aharoni" panose="02010803020104030203" pitchFamily="2" charset="-79"/>
                <a:cs typeface="Aharoni" panose="02010803020104030203" pitchFamily="2" charset="-79"/>
              </a:rPr>
              <a:t> </a:t>
            </a:r>
            <a:r>
              <a:rPr lang="fr-FR" sz="2400" b="1" dirty="0">
                <a:solidFill>
                  <a:srgbClr val="C00000"/>
                </a:solidFill>
                <a:latin typeface="Aharoni" panose="02010803020104030203" pitchFamily="2" charset="-79"/>
                <a:cs typeface="Aharoni" panose="02010803020104030203" pitchFamily="2" charset="-79"/>
              </a:rPr>
              <a:t>3</a:t>
            </a:r>
            <a:r>
              <a:rPr lang="fr-FR" sz="2400" b="1" baseline="30000" dirty="0">
                <a:solidFill>
                  <a:srgbClr val="C00000"/>
                </a:solidFill>
                <a:latin typeface="Aharoni" panose="02010803020104030203" pitchFamily="2" charset="-79"/>
                <a:cs typeface="Aharoni" panose="02010803020104030203" pitchFamily="2" charset="-79"/>
              </a:rPr>
              <a:t>ème</a:t>
            </a:r>
            <a:r>
              <a:rPr lang="fr-FR" sz="2400" b="1" dirty="0">
                <a:solidFill>
                  <a:srgbClr val="C00000"/>
                </a:solidFill>
                <a:latin typeface="Aharoni" panose="02010803020104030203" pitchFamily="2" charset="-79"/>
                <a:cs typeface="Aharoni" panose="02010803020104030203" pitchFamily="2" charset="-79"/>
              </a:rPr>
              <a:t> Edition du Concours National de l’Invention</a:t>
            </a:r>
          </a:p>
          <a:p>
            <a:pPr lvl="0" algn="ctr" rtl="1">
              <a:defRPr sz="1800" b="0" i="0" u="none" strike="noStrike" kern="0" cap="none" spc="0" baseline="0">
                <a:solidFill>
                  <a:srgbClr val="000000"/>
                </a:solidFill>
                <a:uFillTx/>
              </a:defRPr>
            </a:pPr>
            <a:r>
              <a:rPr lang="fr-FR" sz="2000" b="1" dirty="0">
                <a:solidFill>
                  <a:srgbClr val="FF0000"/>
                </a:solidFill>
                <a:latin typeface="Aharoni" panose="02010803020104030203" pitchFamily="2" charset="-79"/>
                <a:cs typeface="Aharoni" panose="02010803020104030203" pitchFamily="2" charset="-79"/>
              </a:rPr>
              <a:t>Inventeur  Individuel</a:t>
            </a:r>
            <a:endParaRPr lang="fr-FR" sz="2000" b="1" dirty="0">
              <a:solidFill>
                <a:srgbClr val="FF0000"/>
              </a:solidFill>
              <a:latin typeface="Aharoni" panose="02010803020104030203" pitchFamily="2" charset="-79"/>
              <a:ea typeface="Batang" panose="02030600000101010101" pitchFamily="18" charset="-127"/>
              <a:cs typeface="Aharoni" panose="02010803020104030203" pitchFamily="2" charset="-79"/>
            </a:endParaRPr>
          </a:p>
        </p:txBody>
      </p:sp>
      <p:sp>
        <p:nvSpPr>
          <p:cNvPr id="17" name="Rectangle 16"/>
          <p:cNvSpPr/>
          <p:nvPr/>
        </p:nvSpPr>
        <p:spPr>
          <a:xfrm>
            <a:off x="1143000" y="7752715"/>
            <a:ext cx="3619500" cy="1104900"/>
          </a:xfrm>
          <a:prstGeom prst="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sp>
        <p:nvSpPr>
          <p:cNvPr id="15" name="Rectangle 9"/>
          <p:cNvSpPr>
            <a:spLocks noChangeArrowheads="1"/>
          </p:cNvSpPr>
          <p:nvPr/>
        </p:nvSpPr>
        <p:spPr bwMode="auto">
          <a:xfrm>
            <a:off x="0" y="26574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21" name="Imag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051" y="1508105"/>
            <a:ext cx="1165960" cy="1755491"/>
          </a:xfrm>
          <a:prstGeom prst="rect">
            <a:avLst/>
          </a:prstGeom>
        </p:spPr>
      </p:pic>
      <p:sp>
        <p:nvSpPr>
          <p:cNvPr id="22" name="Espace réservé du contenu 4"/>
          <p:cNvSpPr txBox="1">
            <a:spLocks/>
          </p:cNvSpPr>
          <p:nvPr/>
        </p:nvSpPr>
        <p:spPr>
          <a:xfrm>
            <a:off x="1327924" y="1686750"/>
            <a:ext cx="4344583" cy="1593763"/>
          </a:xfrm>
          <a:prstGeom prst="rect">
            <a:avLst/>
          </a:prstGeom>
        </p:spPr>
        <p:txBody>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fr-FR" sz="2800" b="0" i="0" u="none" strike="noStrike" kern="1200" cap="none" spc="0" baseline="0">
                <a:solidFill>
                  <a:srgbClr val="000000"/>
                </a:solidFill>
                <a:uFillTx/>
                <a:latin typeface="Calibri"/>
                <a:ea typeface=""/>
                <a:cs typeface=""/>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r-FR" sz="2400" b="0" i="0" u="none" strike="noStrike" kern="1200" cap="none" spc="0" baseline="0">
                <a:solidFill>
                  <a:srgbClr val="000000"/>
                </a:solidFill>
                <a:uFillTx/>
                <a:latin typeface="Calibri"/>
                <a:ea typeface=""/>
                <a:cs typeface=""/>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r-FR" sz="2000" b="0" i="0" u="none" strike="noStrike" kern="1200" cap="none" spc="0" baseline="0">
                <a:solidFill>
                  <a:srgbClr val="000000"/>
                </a:solidFill>
                <a:uFillTx/>
                <a:latin typeface="Calibri"/>
                <a:ea typeface=""/>
                <a:cs typeface=""/>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ea typeface=""/>
                <a:cs typeface=""/>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ea typeface=""/>
                <a:cs typefac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a:buNone/>
            </a:pPr>
            <a:r>
              <a:rPr lang="fr-FR" sz="1600" b="1" dirty="0"/>
              <a:t>BEN ABDALLAH Sofiane</a:t>
            </a:r>
          </a:p>
          <a:p>
            <a:pPr marL="0" indent="0">
              <a:buFont typeface="Arial" pitchFamily="34"/>
              <a:buNone/>
            </a:pPr>
            <a:r>
              <a:rPr lang="fr-FR" sz="1600" b="1" u="sng" dirty="0"/>
              <a:t>Invention:</a:t>
            </a:r>
            <a:r>
              <a:rPr lang="fr-FR" sz="1600" b="1" dirty="0"/>
              <a:t> Système numérique d’avertissement vocal des conducteurs routiers par des panneaux de signalisation routière numérique infrarouge</a:t>
            </a:r>
          </a:p>
        </p:txBody>
      </p:sp>
      <p:pic>
        <p:nvPicPr>
          <p:cNvPr id="23" name="Imag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0923" y="2799848"/>
            <a:ext cx="724980" cy="1503502"/>
          </a:xfrm>
          <a:prstGeom prst="rect">
            <a:avLst/>
          </a:prstGeom>
        </p:spPr>
      </p:pic>
      <p:pic>
        <p:nvPicPr>
          <p:cNvPr id="24" name="Imag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3797" y="1877437"/>
            <a:ext cx="992902" cy="1355606"/>
          </a:xfrm>
          <a:prstGeom prst="rect">
            <a:avLst/>
          </a:prstGeom>
        </p:spPr>
      </p:pic>
      <p:sp>
        <p:nvSpPr>
          <p:cNvPr id="25" name="Espace réservé du contenu 4"/>
          <p:cNvSpPr txBox="1">
            <a:spLocks/>
          </p:cNvSpPr>
          <p:nvPr/>
        </p:nvSpPr>
        <p:spPr>
          <a:xfrm>
            <a:off x="7406699" y="1926872"/>
            <a:ext cx="4513955" cy="1028713"/>
          </a:xfrm>
          <a:prstGeom prst="rect">
            <a:avLst/>
          </a:prstGeom>
        </p:spPr>
        <p:txBody>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fr-FR" sz="2800" b="0" i="0" u="none" strike="noStrike" kern="1200" cap="none" spc="0" baseline="0">
                <a:solidFill>
                  <a:srgbClr val="000000"/>
                </a:solidFill>
                <a:uFillTx/>
                <a:latin typeface="Calibri"/>
                <a:ea typeface=""/>
                <a:cs typeface=""/>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r-FR" sz="2400" b="0" i="0" u="none" strike="noStrike" kern="1200" cap="none" spc="0" baseline="0">
                <a:solidFill>
                  <a:srgbClr val="000000"/>
                </a:solidFill>
                <a:uFillTx/>
                <a:latin typeface="Calibri"/>
                <a:ea typeface=""/>
                <a:cs typeface=""/>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r-FR" sz="2000" b="0" i="0" u="none" strike="noStrike" kern="1200" cap="none" spc="0" baseline="0">
                <a:solidFill>
                  <a:srgbClr val="000000"/>
                </a:solidFill>
                <a:uFillTx/>
                <a:latin typeface="Calibri"/>
                <a:ea typeface=""/>
                <a:cs typeface=""/>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ea typeface=""/>
                <a:cs typeface=""/>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ea typeface=""/>
                <a:cs typefac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a:buNone/>
            </a:pPr>
            <a:r>
              <a:rPr lang="fr-FR" sz="1600" b="1" dirty="0"/>
              <a:t>BEN MIM </a:t>
            </a:r>
            <a:r>
              <a:rPr lang="fr-FR" sz="1600" b="1" dirty="0" err="1"/>
              <a:t>Hamadi</a:t>
            </a:r>
            <a:endParaRPr lang="fr-FR" sz="1600" b="1" dirty="0"/>
          </a:p>
          <a:p>
            <a:pPr marL="0" indent="0">
              <a:buFont typeface="Arial" pitchFamily="34"/>
              <a:buNone/>
            </a:pPr>
            <a:r>
              <a:rPr lang="fr-FR" sz="1600" b="1" u="sng" dirty="0"/>
              <a:t>Invention:</a:t>
            </a:r>
            <a:r>
              <a:rPr lang="fr-FR" sz="1600" b="1" dirty="0"/>
              <a:t> Alternateur à </a:t>
            </a:r>
            <a:r>
              <a:rPr lang="fr-FR" sz="1600" b="1" dirty="0" err="1"/>
              <a:t>élice</a:t>
            </a:r>
            <a:r>
              <a:rPr lang="fr-FR" sz="1600" b="1" dirty="0"/>
              <a:t> qui recharge les batteries des voitures électriques</a:t>
            </a:r>
          </a:p>
        </p:txBody>
      </p:sp>
      <p:pic>
        <p:nvPicPr>
          <p:cNvPr id="34" name="Imag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19065" y="2828011"/>
            <a:ext cx="1261454" cy="1681938"/>
          </a:xfrm>
          <a:prstGeom prst="rect">
            <a:avLst/>
          </a:prstGeom>
        </p:spPr>
      </p:pic>
      <p:pic>
        <p:nvPicPr>
          <p:cNvPr id="35" name="Image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91328" y="4560748"/>
            <a:ext cx="1195728" cy="1241407"/>
          </a:xfrm>
          <a:prstGeom prst="rect">
            <a:avLst/>
          </a:prstGeom>
        </p:spPr>
      </p:pic>
      <p:sp>
        <p:nvSpPr>
          <p:cNvPr id="36" name="Espace réservé du contenu 4"/>
          <p:cNvSpPr txBox="1">
            <a:spLocks/>
          </p:cNvSpPr>
          <p:nvPr/>
        </p:nvSpPr>
        <p:spPr>
          <a:xfrm>
            <a:off x="4096449" y="4579421"/>
            <a:ext cx="4522616" cy="1781380"/>
          </a:xfrm>
          <a:prstGeom prst="rect">
            <a:avLst/>
          </a:prstGeom>
        </p:spPr>
        <p:txBody>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fr-FR" sz="2800" b="0" i="0" u="none" strike="noStrike" kern="1200" cap="none" spc="0" baseline="0">
                <a:solidFill>
                  <a:srgbClr val="000000"/>
                </a:solidFill>
                <a:uFillTx/>
                <a:latin typeface="Calibri"/>
                <a:ea typeface=""/>
                <a:cs typeface=""/>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r-FR" sz="2400" b="0" i="0" u="none" strike="noStrike" kern="1200" cap="none" spc="0" baseline="0">
                <a:solidFill>
                  <a:srgbClr val="000000"/>
                </a:solidFill>
                <a:uFillTx/>
                <a:latin typeface="Calibri"/>
                <a:ea typeface=""/>
                <a:cs typeface=""/>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r-FR" sz="2000" b="0" i="0" u="none" strike="noStrike" kern="1200" cap="none" spc="0" baseline="0">
                <a:solidFill>
                  <a:srgbClr val="000000"/>
                </a:solidFill>
                <a:uFillTx/>
                <a:latin typeface="Calibri"/>
                <a:ea typeface=""/>
                <a:cs typeface=""/>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ea typeface=""/>
                <a:cs typeface=""/>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ea typeface=""/>
                <a:cs typefac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a:buNone/>
            </a:pPr>
            <a:r>
              <a:rPr lang="fr-FR" sz="1600" b="1" dirty="0"/>
              <a:t>AROUSSI Fatma</a:t>
            </a:r>
          </a:p>
          <a:p>
            <a:pPr marL="0" indent="0">
              <a:buFont typeface="Arial" pitchFamily="34"/>
              <a:buNone/>
            </a:pPr>
            <a:r>
              <a:rPr lang="fr-FR" sz="1600" b="1" u="sng" dirty="0"/>
              <a:t>Invention: </a:t>
            </a:r>
            <a:r>
              <a:rPr lang="fr-FR" sz="1600" b="1" dirty="0"/>
              <a:t>Bas imperméables et fixateurs des prothèses de jambe</a:t>
            </a:r>
          </a:p>
          <a:p>
            <a:pPr marL="0" indent="0">
              <a:buFont typeface="Arial" pitchFamily="34"/>
              <a:buNone/>
            </a:pPr>
            <a:endParaRPr lang="fr-FR" sz="1600" b="1" dirty="0"/>
          </a:p>
        </p:txBody>
      </p:sp>
      <p:pic>
        <p:nvPicPr>
          <p:cNvPr id="37" name="Imag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504449" y="4845749"/>
            <a:ext cx="745343" cy="1812265"/>
          </a:xfrm>
          <a:prstGeom prst="rect">
            <a:avLst/>
          </a:prstGeom>
        </p:spPr>
      </p:pic>
    </p:spTree>
    <p:extLst>
      <p:ext uri="{BB962C8B-B14F-4D97-AF65-F5344CB8AC3E}">
        <p14:creationId xmlns:p14="http://schemas.microsoft.com/office/powerpoint/2010/main" val="1836895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name="Slide5">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13270903" cy="7166113"/>
          </a:xfrm>
          <a:prstGeom prst="rect">
            <a:avLst/>
          </a:prstGeom>
          <a:noFill/>
          <a:ln>
            <a:noFill/>
          </a:ln>
          <a:effectLst>
            <a:outerShdw dist="139699" dir="2700000" algn="tl">
              <a:srgbClr val="333333">
                <a:alpha val="65000"/>
              </a:srgbClr>
            </a:outerShdw>
          </a:effectLst>
        </p:spPr>
      </p:pic>
      <p:sp>
        <p:nvSpPr>
          <p:cNvPr id="3" name="Titre 4"/>
          <p:cNvSpPr txBox="1">
            <a:spLocks noGrp="1"/>
          </p:cNvSpPr>
          <p:nvPr>
            <p:ph type="title"/>
          </p:nvPr>
        </p:nvSpPr>
        <p:spPr>
          <a:xfrm>
            <a:off x="2643762" y="1416081"/>
            <a:ext cx="9253376" cy="5748867"/>
          </a:xfrm>
        </p:spPr>
        <p:txBody>
          <a:bodyPr/>
          <a:lstStyle/>
          <a:p>
            <a:pPr>
              <a:lnSpc>
                <a:spcPct val="150000"/>
              </a:lnSpc>
            </a:pPr>
            <a:r>
              <a:rPr lang="fr-FR" sz="1800" b="1" dirty="0">
                <a:solidFill>
                  <a:schemeClr val="accent1">
                    <a:lumMod val="50000"/>
                  </a:schemeClr>
                </a:solidFill>
                <a:latin typeface="Arial corps"/>
                <a:cs typeface="+mn-cs"/>
              </a:rPr>
              <a:t>* Promouvoir et médiatiser les inventions entreprises par les opérateurs économiques </a:t>
            </a:r>
            <a:br>
              <a:rPr lang="fr-FR" sz="1800" b="1" dirty="0">
                <a:solidFill>
                  <a:schemeClr val="accent1">
                    <a:lumMod val="50000"/>
                  </a:schemeClr>
                </a:solidFill>
                <a:latin typeface="Arial corps"/>
                <a:cs typeface="+mn-cs"/>
              </a:rPr>
            </a:br>
            <a:r>
              <a:rPr lang="fr-FR" sz="1800" b="1" dirty="0">
                <a:solidFill>
                  <a:schemeClr val="accent1">
                    <a:lumMod val="50000"/>
                  </a:schemeClr>
                </a:solidFill>
                <a:latin typeface="Arial corps"/>
                <a:cs typeface="+mn-cs"/>
              </a:rPr>
              <a:t> * Développer la culture entrepreneuriale chez les inventeurs et chercheurs ;</a:t>
            </a:r>
            <a:br>
              <a:rPr lang="fr-FR" sz="1800" b="1" dirty="0">
                <a:solidFill>
                  <a:schemeClr val="accent1">
                    <a:lumMod val="50000"/>
                  </a:schemeClr>
                </a:solidFill>
                <a:latin typeface="Arial corps"/>
                <a:cs typeface="+mn-cs"/>
              </a:rPr>
            </a:br>
            <a:r>
              <a:rPr lang="fr-FR" sz="1800" b="1" dirty="0">
                <a:solidFill>
                  <a:schemeClr val="accent1">
                    <a:lumMod val="50000"/>
                  </a:schemeClr>
                </a:solidFill>
                <a:latin typeface="Arial corps"/>
                <a:cs typeface="+mn-cs"/>
              </a:rPr>
              <a:t> * Inciter et encourager les inventeurs et chercheurs privés à s'inscrire dans des démarches d’industrialisation de leurs inventions ; </a:t>
            </a:r>
            <a:br>
              <a:rPr lang="fr-FR" sz="1800" b="1" dirty="0">
                <a:solidFill>
                  <a:schemeClr val="accent1">
                    <a:lumMod val="50000"/>
                  </a:schemeClr>
                </a:solidFill>
                <a:latin typeface="Arial corps"/>
                <a:cs typeface="+mn-cs"/>
              </a:rPr>
            </a:br>
            <a:r>
              <a:rPr lang="fr-FR" sz="1800" b="1" dirty="0">
                <a:solidFill>
                  <a:schemeClr val="accent1">
                    <a:lumMod val="50000"/>
                  </a:schemeClr>
                </a:solidFill>
                <a:latin typeface="Arial corps"/>
                <a:cs typeface="+mn-cs"/>
              </a:rPr>
              <a:t>  * Contribuer à réaliser les objectifs de l'Etat en matière de développement technologique et de promotion de la recherche et de l’innovation ; </a:t>
            </a:r>
            <a:br>
              <a:rPr lang="fr-FR" sz="1800" b="1" dirty="0">
                <a:solidFill>
                  <a:schemeClr val="accent1">
                    <a:lumMod val="50000"/>
                  </a:schemeClr>
                </a:solidFill>
                <a:latin typeface="Arial corps"/>
                <a:cs typeface="+mn-cs"/>
              </a:rPr>
            </a:br>
            <a:r>
              <a:rPr lang="fr-FR" sz="1800" b="1" dirty="0">
                <a:solidFill>
                  <a:schemeClr val="accent1">
                    <a:lumMod val="50000"/>
                  </a:schemeClr>
                </a:solidFill>
                <a:latin typeface="Arial corps"/>
                <a:cs typeface="+mn-cs"/>
              </a:rPr>
              <a:t> * Aider à la diffusion de la culture de la valorisation de l’invention.</a:t>
            </a:r>
            <a:br>
              <a:rPr lang="fr-FR" sz="1800" b="1" dirty="0">
                <a:solidFill>
                  <a:schemeClr val="accent1">
                    <a:lumMod val="50000"/>
                  </a:schemeClr>
                </a:solidFill>
                <a:latin typeface="Arial corps"/>
                <a:cs typeface="+mn-cs"/>
              </a:rPr>
            </a:br>
            <a:r>
              <a:rPr lang="fr-FR" sz="1800" b="1" dirty="0">
                <a:solidFill>
                  <a:schemeClr val="accent1">
                    <a:lumMod val="50000"/>
                  </a:schemeClr>
                </a:solidFill>
                <a:latin typeface="Arial corps"/>
                <a:cs typeface="+mn-cs"/>
              </a:rPr>
              <a:t>  * Mettre l’invention au service du développement économique en général et de l’entreprise en particulier ;</a:t>
            </a:r>
            <a:br>
              <a:rPr lang="fr-FR" sz="1800" b="1" dirty="0">
                <a:solidFill>
                  <a:schemeClr val="accent1">
                    <a:lumMod val="50000"/>
                  </a:schemeClr>
                </a:solidFill>
                <a:latin typeface="Arial corps"/>
                <a:cs typeface="+mn-cs"/>
              </a:rPr>
            </a:br>
            <a:r>
              <a:rPr lang="fr-FR" sz="1800" b="1" dirty="0">
                <a:solidFill>
                  <a:schemeClr val="accent1">
                    <a:lumMod val="50000"/>
                  </a:schemeClr>
                </a:solidFill>
                <a:latin typeface="Arial corps"/>
                <a:cs typeface="+mn-cs"/>
              </a:rPr>
              <a:t> *  Assurer le transfert technologique entre le monde de la recherche et l’économie.</a:t>
            </a:r>
            <a:br>
              <a:rPr lang="fr-FR" sz="1800" b="1" dirty="0">
                <a:solidFill>
                  <a:schemeClr val="accent1">
                    <a:lumMod val="50000"/>
                  </a:schemeClr>
                </a:solidFill>
                <a:latin typeface="Arial corps"/>
                <a:cs typeface="+mn-cs"/>
              </a:rPr>
            </a:br>
            <a:r>
              <a:rPr lang="fr-FR" sz="1800" b="1" dirty="0">
                <a:solidFill>
                  <a:schemeClr val="accent1">
                    <a:lumMod val="50000"/>
                  </a:schemeClr>
                </a:solidFill>
                <a:latin typeface="Arial corps"/>
                <a:cs typeface="+mn-cs"/>
              </a:rPr>
              <a:t> </a:t>
            </a:r>
            <a:br>
              <a:rPr lang="fr-FR" sz="1800" b="1" dirty="0">
                <a:solidFill>
                  <a:schemeClr val="accent1">
                    <a:lumMod val="50000"/>
                  </a:schemeClr>
                </a:solidFill>
                <a:latin typeface="Arial corps"/>
                <a:cs typeface="+mn-cs"/>
              </a:rPr>
            </a:br>
            <a:br>
              <a:rPr lang="fr-FR" sz="1800" b="1" dirty="0">
                <a:solidFill>
                  <a:schemeClr val="accent1">
                    <a:lumMod val="50000"/>
                  </a:schemeClr>
                </a:solidFill>
                <a:latin typeface="Arial corps"/>
                <a:cs typeface="+mn-cs"/>
              </a:rPr>
            </a:br>
            <a:endParaRPr lang="fr-FR" sz="1800" b="1" dirty="0">
              <a:solidFill>
                <a:schemeClr val="accent1">
                  <a:lumMod val="50000"/>
                </a:schemeClr>
              </a:solidFill>
              <a:latin typeface="Arial corps"/>
              <a:cs typeface="+mn-cs"/>
            </a:endParaRPr>
          </a:p>
        </p:txBody>
      </p:sp>
      <p:sp>
        <p:nvSpPr>
          <p:cNvPr id="4" name="Rectangle 5"/>
          <p:cNvSpPr/>
          <p:nvPr/>
        </p:nvSpPr>
        <p:spPr>
          <a:xfrm>
            <a:off x="2171386" y="676095"/>
            <a:ext cx="8642195" cy="584775"/>
          </a:xfrm>
          <a:prstGeom prst="rect">
            <a:avLst/>
          </a:prstGeom>
          <a:noFill/>
          <a:ln>
            <a:noFill/>
            <a:prstDash val="solid"/>
          </a:ln>
        </p:spPr>
        <p:txBody>
          <a:bodyPr vert="horz" wrap="square" lIns="91440" tIns="45720" rIns="91440" bIns="45720" anchor="t" anchorCtr="1" compatLnSpc="1">
            <a:spAutoFit/>
          </a:bodyPr>
          <a:lstStyle/>
          <a:p>
            <a:pPr algn="ctr" rtl="1">
              <a:defRPr sz="1800" b="0" i="0" u="none" strike="noStrike" kern="0" cap="none" spc="0" baseline="0">
                <a:solidFill>
                  <a:srgbClr val="000000"/>
                </a:solidFill>
                <a:uFillTx/>
              </a:defRPr>
            </a:pPr>
            <a:r>
              <a:rPr lang="fr-FR" sz="3200" b="1" dirty="0">
                <a:solidFill>
                  <a:srgbClr val="C00000"/>
                </a:solidFill>
                <a:latin typeface="Arial corps"/>
                <a:cs typeface="Aharoni" panose="02010803020104030203" pitchFamily="2" charset="-79"/>
              </a:rPr>
              <a:t>Objectifs du Concours</a:t>
            </a:r>
            <a:endParaRPr lang="fr-FR" sz="3200" b="1" i="0" u="none" strike="noStrike" kern="1200" cap="none" spc="0" baseline="0" dirty="0">
              <a:solidFill>
                <a:srgbClr val="C00000"/>
              </a:solidFill>
              <a:effectLst>
                <a:outerShdw dist="38096" dir="2700000">
                  <a:srgbClr val="C0C0C0"/>
                </a:outerShdw>
              </a:effectLst>
              <a:uFillTx/>
              <a:latin typeface="Arial corps"/>
              <a:cs typeface="Aharoni" panose="02010803020104030203" pitchFamily="2" charset="-79"/>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name="Slide7">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12432703" cy="6858000"/>
          </a:xfrm>
          <a:prstGeom prst="rect">
            <a:avLst/>
          </a:prstGeom>
          <a:noFill/>
          <a:ln>
            <a:noFill/>
          </a:ln>
          <a:effectLst>
            <a:outerShdw dist="139699" dir="2700000" algn="tl">
              <a:srgbClr val="333333">
                <a:alpha val="65000"/>
              </a:srgbClr>
            </a:outerShdw>
          </a:effectLst>
        </p:spPr>
      </p:pic>
      <p:sp>
        <p:nvSpPr>
          <p:cNvPr id="3" name="Titre 4"/>
          <p:cNvSpPr txBox="1">
            <a:spLocks noGrp="1"/>
          </p:cNvSpPr>
          <p:nvPr>
            <p:ph type="title"/>
          </p:nvPr>
        </p:nvSpPr>
        <p:spPr>
          <a:xfrm>
            <a:off x="1412542" y="2464104"/>
            <a:ext cx="9097614" cy="2136618"/>
          </a:xfrm>
        </p:spPr>
        <p:txBody>
          <a:bodyPr/>
          <a:lstStyle/>
          <a:p>
            <a:pPr lvl="0" algn="ctr" rtl="1">
              <a:lnSpc>
                <a:spcPct val="150000"/>
              </a:lnSpc>
              <a:defRPr sz="1800" b="0" i="0" u="none" strike="noStrike" kern="0" cap="none" spc="0" baseline="0">
                <a:solidFill>
                  <a:srgbClr val="000000"/>
                </a:solidFill>
                <a:uFillTx/>
              </a:defRPr>
            </a:pPr>
            <a:r>
              <a:rPr lang="fr-FR" sz="3200" b="1" dirty="0">
                <a:solidFill>
                  <a:schemeClr val="accent1">
                    <a:lumMod val="50000"/>
                  </a:schemeClr>
                </a:solidFill>
                <a:effectLst>
                  <a:outerShdw dist="38096" dir="2700000">
                    <a:srgbClr val="C0C0C0"/>
                  </a:outerShdw>
                </a:effectLst>
                <a:latin typeface="Aharoni" panose="02010803020104030203" pitchFamily="2" charset="-79"/>
                <a:cs typeface="Aharoni" panose="02010803020104030203" pitchFamily="2" charset="-79"/>
              </a:rPr>
              <a:t>4</a:t>
            </a:r>
            <a:r>
              <a:rPr lang="fr-FR" sz="3200" b="1" baseline="30000" dirty="0">
                <a:solidFill>
                  <a:schemeClr val="accent1">
                    <a:lumMod val="50000"/>
                  </a:schemeClr>
                </a:solidFill>
                <a:effectLst>
                  <a:outerShdw dist="38096" dir="2700000">
                    <a:srgbClr val="C0C0C0"/>
                  </a:outerShdw>
                </a:effectLst>
                <a:latin typeface="Aharoni" panose="02010803020104030203" pitchFamily="2" charset="-79"/>
                <a:cs typeface="Aharoni" panose="02010803020104030203" pitchFamily="2" charset="-79"/>
              </a:rPr>
              <a:t>ème</a:t>
            </a:r>
            <a:r>
              <a:rPr lang="fr-FR" sz="3200" b="1" dirty="0">
                <a:solidFill>
                  <a:schemeClr val="accent1">
                    <a:lumMod val="50000"/>
                  </a:schemeClr>
                </a:solidFill>
                <a:effectLst>
                  <a:outerShdw dist="38096" dir="2700000">
                    <a:srgbClr val="C0C0C0"/>
                  </a:outerShdw>
                </a:effectLst>
                <a:latin typeface="Aharoni" panose="02010803020104030203" pitchFamily="2" charset="-79"/>
                <a:cs typeface="Aharoni" panose="02010803020104030203" pitchFamily="2" charset="-79"/>
              </a:rPr>
              <a:t> Edition du Concours de l’Invention </a:t>
            </a:r>
            <a:br>
              <a:rPr lang="fr-FR" sz="3200" b="1" dirty="0">
                <a:solidFill>
                  <a:schemeClr val="accent1">
                    <a:lumMod val="50000"/>
                  </a:schemeClr>
                </a:solidFill>
                <a:effectLst>
                  <a:outerShdw dist="38096" dir="2700000">
                    <a:srgbClr val="C0C0C0"/>
                  </a:outerShdw>
                </a:effectLst>
                <a:latin typeface="Aharoni" panose="02010803020104030203" pitchFamily="2" charset="-79"/>
                <a:cs typeface="Aharoni" panose="02010803020104030203" pitchFamily="2" charset="-79"/>
              </a:rPr>
            </a:br>
            <a:r>
              <a:rPr lang="fr-FR" sz="4000" b="1" dirty="0">
                <a:solidFill>
                  <a:schemeClr val="accent1">
                    <a:lumMod val="50000"/>
                  </a:schemeClr>
                </a:solidFill>
                <a:effectLst>
                  <a:outerShdw dist="38096" dir="2700000">
                    <a:srgbClr val="C0C0C0"/>
                  </a:outerShdw>
                </a:effectLst>
                <a:latin typeface="Aharoni" panose="02010803020104030203" pitchFamily="2" charset="-79"/>
                <a:cs typeface="Aharoni" panose="02010803020104030203" pitchFamily="2" charset="-79"/>
              </a:rPr>
              <a:t>2025</a:t>
            </a:r>
          </a:p>
        </p:txBody>
      </p:sp>
      <p:sp>
        <p:nvSpPr>
          <p:cNvPr id="4" name="Rectangle 5"/>
          <p:cNvSpPr/>
          <p:nvPr/>
        </p:nvSpPr>
        <p:spPr>
          <a:xfrm>
            <a:off x="3391722" y="1473819"/>
            <a:ext cx="4921540" cy="584775"/>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200" b="1" i="0" u="none" strike="noStrike" kern="1200" cap="none" spc="0" baseline="0" dirty="0">
                <a:solidFill>
                  <a:srgbClr val="C00000"/>
                </a:solidFill>
                <a:uFillTx/>
                <a:latin typeface="Aharoni" panose="02010803020104030203" pitchFamily="2" charset="-79"/>
                <a:cs typeface="Aharoni" panose="02010803020104030203" pitchFamily="2" charset="-79"/>
              </a:rPr>
              <a:t>Synthèse  du  Règlement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name="Slide8">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13238922" cy="7146235"/>
          </a:xfrm>
          <a:prstGeom prst="rect">
            <a:avLst/>
          </a:prstGeom>
          <a:noFill/>
          <a:ln>
            <a:noFill/>
          </a:ln>
          <a:effectLst>
            <a:outerShdw dist="139699" dir="2700000" algn="tl">
              <a:srgbClr val="333333">
                <a:alpha val="65000"/>
              </a:srgbClr>
            </a:outerShdw>
          </a:effectLst>
        </p:spPr>
      </p:pic>
      <p:sp>
        <p:nvSpPr>
          <p:cNvPr id="3" name="Rectangle 5"/>
          <p:cNvSpPr/>
          <p:nvPr/>
        </p:nvSpPr>
        <p:spPr>
          <a:xfrm>
            <a:off x="3945464" y="138117"/>
            <a:ext cx="4305987" cy="584775"/>
          </a:xfrm>
          <a:prstGeom prst="rect">
            <a:avLst/>
          </a:prstGeom>
          <a:noFill/>
          <a:ln>
            <a:noFill/>
            <a:prstDash val="solid"/>
          </a:ln>
        </p:spPr>
        <p:txBody>
          <a:bodyPr vert="horz" wrap="none" lIns="91440" tIns="45720" rIns="91440" bIns="45720" anchor="t" anchorCtr="1" compatLnSpc="1">
            <a:spAutoFit/>
          </a:bodyPr>
          <a:lstStyle/>
          <a:p>
            <a:r>
              <a:rPr lang="fr-FR" sz="3200" b="1" dirty="0">
                <a:solidFill>
                  <a:srgbClr val="C00000"/>
                </a:solidFill>
                <a:latin typeface="Arial" panose="020B0604020202020204" pitchFamily="34" charset="0"/>
                <a:cs typeface="Arial" panose="020B0604020202020204" pitchFamily="34" charset="0"/>
              </a:rPr>
              <a:t>Domaines concernés</a:t>
            </a:r>
            <a:endParaRPr lang="fr-FR" sz="3200" dirty="0">
              <a:solidFill>
                <a:srgbClr val="C00000"/>
              </a:solidFill>
              <a:latin typeface="Arial" panose="020B0604020202020204" pitchFamily="34" charset="0"/>
              <a:cs typeface="Arial" panose="020B0604020202020204" pitchFamily="34" charset="0"/>
            </a:endParaRPr>
          </a:p>
        </p:txBody>
      </p:sp>
      <p:sp>
        <p:nvSpPr>
          <p:cNvPr id="4" name="Rectangle 7"/>
          <p:cNvSpPr/>
          <p:nvPr/>
        </p:nvSpPr>
        <p:spPr>
          <a:xfrm>
            <a:off x="2078847" y="643294"/>
            <a:ext cx="9362040" cy="6093976"/>
          </a:xfrm>
          <a:prstGeom prst="rect">
            <a:avLst/>
          </a:prstGeom>
          <a:noFill/>
          <a:ln>
            <a:noFill/>
            <a:prstDash val="solid"/>
          </a:ln>
        </p:spPr>
        <p:txBody>
          <a:bodyPr vert="horz" wrap="square" lIns="91440" tIns="45720" rIns="91440" bIns="45720" anchor="t" anchorCtr="0" compatLnSpc="1">
            <a:spAutoFit/>
          </a:bodyPr>
          <a:lstStyle/>
          <a:p>
            <a:pPr marL="285750" indent="-285750">
              <a:lnSpc>
                <a:spcPct val="150000"/>
              </a:lnSpc>
              <a:buFont typeface="Arial" panose="020B0604020202020204" pitchFamily="34" charset="0"/>
              <a:buChar char="•"/>
            </a:pPr>
            <a:r>
              <a:rPr lang="fr-FR" sz="2000" b="1" dirty="0">
                <a:solidFill>
                  <a:schemeClr val="accent5">
                    <a:lumMod val="75000"/>
                  </a:schemeClr>
                </a:solidFill>
                <a:latin typeface="Arial corps"/>
                <a:ea typeface=""/>
                <a:cs typeface="Traditional Arabic" pitchFamily="18"/>
              </a:rPr>
              <a:t>Peut concourir toute personne physique ou morale ayant présenté un dossier de candidature portant sur une invention quelque soit le secteur d’activité. </a:t>
            </a:r>
          </a:p>
          <a:p>
            <a:pPr marL="285750" indent="-285750">
              <a:lnSpc>
                <a:spcPct val="150000"/>
              </a:lnSpc>
              <a:buFont typeface="Arial" panose="020B0604020202020204" pitchFamily="34" charset="0"/>
              <a:buChar char="•"/>
            </a:pPr>
            <a:r>
              <a:rPr lang="fr-FR" sz="2000" b="1" dirty="0">
                <a:solidFill>
                  <a:schemeClr val="accent5">
                    <a:lumMod val="75000"/>
                  </a:schemeClr>
                </a:solidFill>
                <a:latin typeface="Arial corps"/>
                <a:ea typeface=""/>
                <a:cs typeface="Traditional Arabic" pitchFamily="18"/>
              </a:rPr>
              <a:t>Une invention est une solution technique à un problème technique.</a:t>
            </a:r>
          </a:p>
          <a:p>
            <a:pPr marL="285750" indent="-285750">
              <a:lnSpc>
                <a:spcPct val="150000"/>
              </a:lnSpc>
              <a:buFont typeface="Arial" panose="020B0604020202020204" pitchFamily="34" charset="0"/>
              <a:buChar char="•"/>
            </a:pPr>
            <a:r>
              <a:rPr lang="fr-FR" sz="2000" b="1" dirty="0">
                <a:solidFill>
                  <a:schemeClr val="accent5">
                    <a:lumMod val="75000"/>
                  </a:schemeClr>
                </a:solidFill>
                <a:latin typeface="Arial corps"/>
                <a:ea typeface=""/>
                <a:cs typeface="Traditional Arabic" pitchFamily="18"/>
              </a:rPr>
              <a:t>Toute invention peut être brevetable.</a:t>
            </a:r>
          </a:p>
          <a:p>
            <a:pPr marL="285750" indent="-285750">
              <a:lnSpc>
                <a:spcPct val="150000"/>
              </a:lnSpc>
              <a:buFont typeface="Arial" panose="020B0604020202020204" pitchFamily="34" charset="0"/>
              <a:buChar char="•"/>
            </a:pPr>
            <a:r>
              <a:rPr lang="fr-FR" sz="2000" b="1" dirty="0">
                <a:solidFill>
                  <a:schemeClr val="accent5">
                    <a:lumMod val="75000"/>
                  </a:schemeClr>
                </a:solidFill>
                <a:latin typeface="Arial corps"/>
                <a:ea typeface=""/>
                <a:cs typeface="Traditional Arabic" pitchFamily="18"/>
              </a:rPr>
              <a:t>Le brevet est délivré pour les inventions nouvelles impliquant une activité inventive susceptible d’application industrielle» (Article premier de la loi n° 2000-84 du 24 Août 2000, relative aux brevets d’invention).</a:t>
            </a:r>
          </a:p>
          <a:p>
            <a:pPr marL="285750" indent="-285750">
              <a:lnSpc>
                <a:spcPct val="150000"/>
              </a:lnSpc>
              <a:buFont typeface="Arial" panose="020B0604020202020204" pitchFamily="34" charset="0"/>
              <a:buChar char="•"/>
            </a:pPr>
            <a:r>
              <a:rPr lang="fr-FR" sz="2000" b="1" dirty="0">
                <a:solidFill>
                  <a:schemeClr val="accent5">
                    <a:lumMod val="75000"/>
                  </a:schemeClr>
                </a:solidFill>
                <a:latin typeface="Arial corps"/>
                <a:ea typeface=""/>
                <a:cs typeface="Traditional Arabic" pitchFamily="18"/>
              </a:rPr>
              <a:t> Les conditions d’obtention des brevets d’invention ainsi que les activités qui ne sont pas considérées comme inventions sont détaillés au niveau du guide des déposants de brevets accessible sur le lien web suivant : </a:t>
            </a:r>
            <a:r>
              <a:rPr lang="fr-FR" sz="2000" b="1" dirty="0">
                <a:solidFill>
                  <a:schemeClr val="accent5">
                    <a:lumMod val="75000"/>
                  </a:schemeClr>
                </a:solidFill>
                <a:latin typeface="Arial corps"/>
                <a:ea typeface=""/>
                <a:cs typeface="Traditional Arabic" pitchFamily="18"/>
                <a:hlinkClick r:id="rId3"/>
              </a:rPr>
              <a:t>http://www.innorpi.tn/Fra/image.php?id=275</a:t>
            </a:r>
            <a:r>
              <a:rPr lang="fr-FR" sz="2000" b="1" dirty="0">
                <a:solidFill>
                  <a:schemeClr val="accent5">
                    <a:lumMod val="75000"/>
                  </a:schemeClr>
                </a:solidFill>
                <a:latin typeface="Arial corps"/>
                <a:ea typeface=""/>
                <a:cs typeface="Traditional Arabic" pitchFamily="18"/>
              </a:rPr>
              <a:t> et ce conformément à la Loi en vigueur citée ci-dessus.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name="Slide9">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 y="-77822"/>
            <a:ext cx="13258801" cy="7120648"/>
          </a:xfrm>
          <a:prstGeom prst="rect">
            <a:avLst/>
          </a:prstGeom>
          <a:noFill/>
          <a:ln>
            <a:noFill/>
          </a:ln>
          <a:effectLst>
            <a:outerShdw dist="139699" dir="2700000" algn="tl">
              <a:srgbClr val="333333">
                <a:alpha val="65000"/>
              </a:srgbClr>
            </a:outerShdw>
          </a:effectLst>
        </p:spPr>
      </p:pic>
      <p:sp>
        <p:nvSpPr>
          <p:cNvPr id="3" name="Rectangle 5"/>
          <p:cNvSpPr/>
          <p:nvPr/>
        </p:nvSpPr>
        <p:spPr>
          <a:xfrm>
            <a:off x="3189749" y="601335"/>
            <a:ext cx="6123792" cy="584775"/>
          </a:xfrm>
          <a:prstGeom prst="rect">
            <a:avLst/>
          </a:prstGeom>
          <a:noFill/>
          <a:ln>
            <a:noFill/>
            <a:prstDash val="solid"/>
          </a:ln>
        </p:spPr>
        <p:txBody>
          <a:bodyPr vert="horz" wrap="none" lIns="91440" tIns="45720" rIns="91440" bIns="45720" anchor="t" anchorCtr="1" compatLnSpc="1">
            <a:spAutoFit/>
          </a:bodyPr>
          <a:lstStyle/>
          <a:p>
            <a:pPr lvl="0" algn="ctr">
              <a:defRPr sz="1800" b="0" i="0" u="none" strike="noStrike" kern="0" cap="none" spc="0" baseline="0">
                <a:solidFill>
                  <a:srgbClr val="000000"/>
                </a:solidFill>
                <a:uFillTx/>
              </a:defRPr>
            </a:pPr>
            <a:r>
              <a:rPr lang="fr-FR" sz="3200" b="1" dirty="0">
                <a:solidFill>
                  <a:srgbClr val="C00000"/>
                </a:solidFill>
                <a:latin typeface="Arial corps"/>
                <a:cs typeface="Aharoni" panose="02010803020104030203" pitchFamily="2" charset="-79"/>
              </a:rPr>
              <a:t>Les participants au concours :</a:t>
            </a:r>
            <a:endParaRPr lang="fr-FR" sz="3200" b="1" i="0" u="none" strike="noStrike" kern="1200" cap="none" spc="0" baseline="0" dirty="0">
              <a:solidFill>
                <a:srgbClr val="C00000"/>
              </a:solidFill>
              <a:uFillTx/>
              <a:latin typeface="Arial corps"/>
              <a:cs typeface="Aharoni" panose="02010803020104030203" pitchFamily="2" charset="-79"/>
            </a:endParaRPr>
          </a:p>
        </p:txBody>
      </p:sp>
      <p:sp>
        <p:nvSpPr>
          <p:cNvPr id="4" name="Rectangle 7"/>
          <p:cNvSpPr/>
          <p:nvPr/>
        </p:nvSpPr>
        <p:spPr>
          <a:xfrm>
            <a:off x="2414809" y="1351480"/>
            <a:ext cx="9131261" cy="4801314"/>
          </a:xfrm>
          <a:prstGeom prst="rect">
            <a:avLst/>
          </a:prstGeom>
          <a:noFill/>
          <a:ln>
            <a:noFill/>
            <a:prstDash val="solid"/>
          </a:ln>
        </p:spPr>
        <p:txBody>
          <a:bodyPr vert="horz" wrap="square" lIns="91440" tIns="45720" rIns="91440" bIns="45720" anchor="t" anchorCtr="0" compatLnSpc="1">
            <a:spAutoFit/>
          </a:bodyPr>
          <a:lstStyle/>
          <a:p>
            <a:r>
              <a:rPr lang="fr-FR" b="1" dirty="0">
                <a:solidFill>
                  <a:schemeClr val="accent5">
                    <a:lumMod val="75000"/>
                  </a:schemeClr>
                </a:solidFill>
                <a:latin typeface="Arial corps"/>
                <a:ea typeface=""/>
                <a:cs typeface="Traditional Arabic" pitchFamily="18"/>
              </a:rPr>
              <a:t>Peuvent participer à ce concours deux catégories de candidats, un brevet.</a:t>
            </a:r>
          </a:p>
          <a:p>
            <a:r>
              <a:rPr lang="fr-FR" b="1" dirty="0">
                <a:solidFill>
                  <a:schemeClr val="accent1">
                    <a:lumMod val="50000"/>
                  </a:schemeClr>
                </a:solidFill>
                <a:latin typeface="Arial corps"/>
                <a:cs typeface="Aharoni" panose="02010803020104030203" pitchFamily="2" charset="-79"/>
              </a:rPr>
              <a:t> </a:t>
            </a:r>
          </a:p>
          <a:p>
            <a:r>
              <a:rPr lang="fr-FR" b="1" u="sng" dirty="0">
                <a:solidFill>
                  <a:srgbClr val="FF0000"/>
                </a:solidFill>
                <a:latin typeface="Arial corps"/>
                <a:cs typeface="Aharoni" panose="02010803020104030203" pitchFamily="2" charset="-79"/>
              </a:rPr>
              <a:t>Catégorie 1 :</a:t>
            </a:r>
            <a:endParaRPr lang="fr-FR" dirty="0">
              <a:solidFill>
                <a:srgbClr val="FF0000"/>
              </a:solidFill>
              <a:latin typeface="Arial corps"/>
              <a:cs typeface="Aharoni" panose="02010803020104030203" pitchFamily="2" charset="-79"/>
            </a:endParaRPr>
          </a:p>
          <a:p>
            <a:r>
              <a:rPr lang="fr-FR" b="1" dirty="0">
                <a:solidFill>
                  <a:srgbClr val="FF0000"/>
                </a:solidFill>
                <a:latin typeface="Arial corps"/>
                <a:cs typeface="Aharoni" panose="02010803020104030203" pitchFamily="2" charset="-79"/>
              </a:rPr>
              <a:t>« Inventeur Indépendant »</a:t>
            </a:r>
            <a:r>
              <a:rPr lang="fr-FR" dirty="0">
                <a:solidFill>
                  <a:srgbClr val="FF0000"/>
                </a:solidFill>
                <a:latin typeface="Arial corps"/>
                <a:cs typeface="Aharoni" panose="02010803020104030203" pitchFamily="2" charset="-79"/>
              </a:rPr>
              <a:t> : </a:t>
            </a:r>
            <a:r>
              <a:rPr lang="fr-FR" b="1" dirty="0">
                <a:solidFill>
                  <a:schemeClr val="accent5">
                    <a:lumMod val="75000"/>
                  </a:schemeClr>
                </a:solidFill>
                <a:latin typeface="Arial corps"/>
                <a:ea typeface=""/>
                <a:cs typeface="Traditional Arabic" pitchFamily="18"/>
              </a:rPr>
              <a:t>Toute personne physique de nationalité tunisienne résidante ou non en Tunisie, ayant ou non un brevet ou qui travaille sur une invention.</a:t>
            </a:r>
          </a:p>
          <a:p>
            <a:r>
              <a:rPr lang="fr-FR" b="1" dirty="0">
                <a:solidFill>
                  <a:schemeClr val="accent1">
                    <a:lumMod val="50000"/>
                  </a:schemeClr>
                </a:solidFill>
                <a:latin typeface="Arial corps"/>
                <a:cs typeface="Aharoni" panose="02010803020104030203" pitchFamily="2" charset="-79"/>
              </a:rPr>
              <a:t> </a:t>
            </a:r>
          </a:p>
          <a:p>
            <a:r>
              <a:rPr lang="fr-FR" b="1" u="sng" dirty="0">
                <a:solidFill>
                  <a:srgbClr val="FF0000"/>
                </a:solidFill>
                <a:latin typeface="Arial corps"/>
                <a:cs typeface="Aharoni" panose="02010803020104030203" pitchFamily="2" charset="-79"/>
              </a:rPr>
              <a:t>Catégorie 2 :</a:t>
            </a:r>
            <a:endParaRPr lang="fr-FR" dirty="0">
              <a:solidFill>
                <a:srgbClr val="FF0000"/>
              </a:solidFill>
              <a:latin typeface="Arial corps"/>
              <a:cs typeface="Aharoni" panose="02010803020104030203" pitchFamily="2" charset="-79"/>
            </a:endParaRPr>
          </a:p>
          <a:p>
            <a:r>
              <a:rPr lang="fr-FR" b="1" dirty="0">
                <a:solidFill>
                  <a:srgbClr val="FF0000"/>
                </a:solidFill>
                <a:latin typeface="Arial corps"/>
                <a:cs typeface="Aharoni" panose="02010803020104030203" pitchFamily="2" charset="-79"/>
              </a:rPr>
              <a:t> « Inventeur Institutionnel »</a:t>
            </a:r>
            <a:r>
              <a:rPr lang="fr-FR" dirty="0">
                <a:latin typeface="Arial corps"/>
                <a:cs typeface="Aharoni" panose="02010803020104030203" pitchFamily="2" charset="-79"/>
              </a:rPr>
              <a:t> : </a:t>
            </a:r>
            <a:r>
              <a:rPr lang="fr-FR" b="1" dirty="0">
                <a:solidFill>
                  <a:schemeClr val="accent5">
                    <a:lumMod val="75000"/>
                  </a:schemeClr>
                </a:solidFill>
                <a:latin typeface="Arial corps"/>
                <a:ea typeface=""/>
                <a:cs typeface="Traditional Arabic" pitchFamily="18"/>
              </a:rPr>
              <a:t>Toute Entreprise et/ou l’Etablissement public ou privé en activité implantée en Tunisie (quelque soit le secteur d’activité), nommément représentée par l'un de ses dirigeants et toute équipe représentée par son organisme public ou privé, ayant ou non un brevet ou qui travaille sur une invention.</a:t>
            </a:r>
          </a:p>
          <a:p>
            <a:r>
              <a:rPr lang="fr-FR" b="1" dirty="0">
                <a:solidFill>
                  <a:schemeClr val="accent5">
                    <a:lumMod val="75000"/>
                  </a:schemeClr>
                </a:solidFill>
                <a:latin typeface="Arial corps"/>
                <a:ea typeface=""/>
                <a:cs typeface="Traditional Arabic" pitchFamily="18"/>
              </a:rPr>
              <a:t> </a:t>
            </a:r>
          </a:p>
          <a:p>
            <a:r>
              <a:rPr lang="fr-FR" b="1" dirty="0">
                <a:solidFill>
                  <a:schemeClr val="accent5">
                    <a:lumMod val="75000"/>
                  </a:schemeClr>
                </a:solidFill>
                <a:latin typeface="Arial corps"/>
                <a:ea typeface=""/>
                <a:cs typeface="Traditional Arabic" pitchFamily="18"/>
              </a:rPr>
              <a:t>N.B : pour les Entreprises et/ou l’Etablissements, le prix sera attribué à l’institution et non pas au représentant de l’institution.</a:t>
            </a:r>
          </a:p>
          <a:p>
            <a:r>
              <a:rPr lang="fr-FR" b="1" dirty="0">
                <a:solidFill>
                  <a:schemeClr val="accent5">
                    <a:lumMod val="75000"/>
                  </a:schemeClr>
                </a:solidFill>
                <a:latin typeface="Arial corps"/>
                <a:ea typeface=""/>
                <a:cs typeface="Traditional Arabic" pitchFamily="18"/>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name="Slide10">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12432703" cy="6858000"/>
          </a:xfrm>
          <a:prstGeom prst="rect">
            <a:avLst/>
          </a:prstGeom>
          <a:noFill/>
          <a:ln>
            <a:noFill/>
          </a:ln>
          <a:effectLst>
            <a:outerShdw dist="139699" dir="2700000" algn="tl">
              <a:srgbClr val="333333">
                <a:alpha val="65000"/>
              </a:srgbClr>
            </a:outerShdw>
          </a:effectLst>
        </p:spPr>
      </p:pic>
      <p:sp>
        <p:nvSpPr>
          <p:cNvPr id="3" name="Rectangle 5"/>
          <p:cNvSpPr/>
          <p:nvPr/>
        </p:nvSpPr>
        <p:spPr>
          <a:xfrm>
            <a:off x="3920433" y="906522"/>
            <a:ext cx="4759636" cy="584775"/>
          </a:xfrm>
          <a:prstGeom prst="rect">
            <a:avLst/>
          </a:prstGeom>
          <a:noFill/>
          <a:ln>
            <a:noFill/>
            <a:prstDash val="solid"/>
          </a:ln>
        </p:spPr>
        <p:txBody>
          <a:bodyPr vert="horz" wrap="none" lIns="91440" tIns="45720" rIns="91440" bIns="45720" anchor="t" anchorCtr="1" compatLnSpc="1">
            <a:spAutoFit/>
          </a:bodyPr>
          <a:lstStyle/>
          <a:p>
            <a:pPr algn="ctr"/>
            <a:r>
              <a:rPr lang="fr-FR" sz="3200" b="1" dirty="0">
                <a:solidFill>
                  <a:srgbClr val="C00000"/>
                </a:solidFill>
                <a:latin typeface="Arial corps"/>
                <a:cs typeface="Aharoni" panose="02010803020104030203" pitchFamily="2" charset="-79"/>
              </a:rPr>
              <a:t>Ne peuvent concourir : </a:t>
            </a:r>
            <a:endParaRPr lang="fr-FR" sz="3200" dirty="0">
              <a:solidFill>
                <a:srgbClr val="C00000"/>
              </a:solidFill>
              <a:latin typeface="Arial corps"/>
              <a:cs typeface="Aharoni" panose="02010803020104030203" pitchFamily="2" charset="-79"/>
            </a:endParaRPr>
          </a:p>
        </p:txBody>
      </p:sp>
      <p:sp>
        <p:nvSpPr>
          <p:cNvPr id="4" name="Rectangle 7"/>
          <p:cNvSpPr/>
          <p:nvPr/>
        </p:nvSpPr>
        <p:spPr>
          <a:xfrm>
            <a:off x="2536501" y="1712436"/>
            <a:ext cx="7680784" cy="4385816"/>
          </a:xfrm>
          <a:prstGeom prst="rect">
            <a:avLst/>
          </a:prstGeom>
          <a:noFill/>
          <a:ln>
            <a:noFill/>
            <a:prstDash val="solid"/>
          </a:ln>
        </p:spPr>
        <p:txBody>
          <a:bodyPr vert="horz" wrap="square" lIns="91440" tIns="45720" rIns="91440" bIns="45720" anchor="t" anchorCtr="0" compatLnSpc="1">
            <a:spAutoFit/>
          </a:bodyPr>
          <a:lstStyle/>
          <a:p>
            <a:pPr marL="342900" indent="-342900">
              <a:lnSpc>
                <a:spcPct val="150000"/>
              </a:lnSpc>
              <a:buFont typeface="Arial" panose="020B0604020202020204" pitchFamily="34" charset="0"/>
              <a:buChar char="•"/>
            </a:pPr>
            <a:r>
              <a:rPr lang="fr-FR" b="1" dirty="0">
                <a:solidFill>
                  <a:schemeClr val="accent5">
                    <a:lumMod val="75000"/>
                  </a:schemeClr>
                </a:solidFill>
                <a:latin typeface="Arial corps"/>
                <a:ea typeface=""/>
                <a:cs typeface="Traditional Arabic" pitchFamily="18"/>
              </a:rPr>
              <a:t>Les membres du jury, les experts sollicités dans le cadre du présent concours, ainsi que les membres de leur famille (conjoint, ascendants, descendants et collatéraux au premier degré), les employés de l’APII et les partenaires qui travaillent autour de ce concours.</a:t>
            </a:r>
          </a:p>
          <a:p>
            <a:pPr>
              <a:lnSpc>
                <a:spcPct val="150000"/>
              </a:lnSpc>
            </a:pPr>
            <a:r>
              <a:rPr lang="fr-FR" b="1" dirty="0">
                <a:solidFill>
                  <a:schemeClr val="accent5">
                    <a:lumMod val="75000"/>
                  </a:schemeClr>
                </a:solidFill>
                <a:latin typeface="Arial corps"/>
                <a:ea typeface=""/>
                <a:cs typeface="Traditional Arabic" pitchFamily="18"/>
              </a:rPr>
              <a:t> </a:t>
            </a:r>
          </a:p>
          <a:p>
            <a:pPr marL="342900" indent="-342900">
              <a:lnSpc>
                <a:spcPct val="150000"/>
              </a:lnSpc>
              <a:buFont typeface="Arial" panose="020B0604020202020204" pitchFamily="34" charset="0"/>
              <a:buChar char="•"/>
            </a:pPr>
            <a:r>
              <a:rPr lang="fr-FR" b="1" dirty="0">
                <a:solidFill>
                  <a:schemeClr val="accent5">
                    <a:lumMod val="75000"/>
                  </a:schemeClr>
                </a:solidFill>
                <a:latin typeface="Arial corps"/>
                <a:ea typeface=""/>
                <a:cs typeface="Traditional Arabic" pitchFamily="18"/>
              </a:rPr>
              <a:t>Toute invention ayant eu un prix dans le cadre des trois éditions du Concours National de l’Invention.</a:t>
            </a:r>
          </a:p>
          <a:p>
            <a:pPr>
              <a:lnSpc>
                <a:spcPct val="150000"/>
              </a:lnSpc>
            </a:pPr>
            <a:r>
              <a:rPr lang="fr-FR" b="1" dirty="0">
                <a:solidFill>
                  <a:schemeClr val="accent1">
                    <a:lumMod val="50000"/>
                  </a:schemeClr>
                </a:solidFill>
                <a:latin typeface="Arial" panose="020B0604020202020204" pitchFamily="34" charset="0"/>
                <a:cs typeface="Arial" panose="020B0604020202020204" pitchFamily="34" charset="0"/>
              </a:rPr>
              <a:t> </a:t>
            </a:r>
          </a:p>
          <a:p>
            <a:pPr marL="90168" marR="0" lvl="0" indent="0" algn="r" defTabSz="914400" rtl="1"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ar-TN" sz="2400" b="1" i="0" u="none" strike="noStrike" kern="1200" cap="none" spc="0" baseline="0" dirty="0">
                <a:solidFill>
                  <a:srgbClr val="000000"/>
                </a:solidFill>
                <a:uFillTx/>
                <a:latin typeface="Traditional Arabic" pitchFamily="18"/>
                <a:ea typeface="Calibri" pitchFamily="34"/>
                <a:cs typeface="Traditional Arabic" pitchFamily="18"/>
              </a:rPr>
              <a:t>.</a:t>
            </a:r>
            <a:endParaRPr lang="fr-FR" sz="2400" b="1" i="0" u="none" strike="noStrike" kern="1200" cap="none" spc="0" baseline="0" dirty="0">
              <a:solidFill>
                <a:srgbClr val="000000"/>
              </a:solidFill>
              <a:uFillTx/>
              <a:latin typeface="Traditional Arabic" pitchFamily="18"/>
              <a:ea typeface="Calibri" pitchFamily="34"/>
              <a:cs typeface="Traditional Arabic" pitchFamily="1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name="Slide15">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78059" y="0"/>
            <a:ext cx="13252935" cy="8114563"/>
          </a:xfrm>
          <a:prstGeom prst="rect">
            <a:avLst/>
          </a:prstGeom>
          <a:noFill/>
          <a:ln>
            <a:noFill/>
          </a:ln>
          <a:effectLst>
            <a:outerShdw dist="139699" dir="2700000" algn="tl">
              <a:srgbClr val="333333">
                <a:alpha val="65000"/>
              </a:srgbClr>
            </a:outerShdw>
          </a:effectLst>
        </p:spPr>
      </p:pic>
      <p:sp>
        <p:nvSpPr>
          <p:cNvPr id="3" name="Rectangle 5"/>
          <p:cNvSpPr/>
          <p:nvPr/>
        </p:nvSpPr>
        <p:spPr>
          <a:xfrm>
            <a:off x="2777501" y="377886"/>
            <a:ext cx="8100392" cy="1015663"/>
          </a:xfrm>
          <a:prstGeom prst="rect">
            <a:avLst/>
          </a:prstGeom>
          <a:noFill/>
          <a:ln>
            <a:noFill/>
            <a:prstDash val="solid"/>
          </a:ln>
        </p:spPr>
        <p:txBody>
          <a:bodyPr vert="horz" wrap="square" lIns="91440" tIns="45720" rIns="91440" bIns="45720" anchor="t" anchorCtr="1" compatLnSpc="1">
            <a:spAutoFit/>
          </a:bodyPr>
          <a:lstStyle/>
          <a:p>
            <a:pPr algn="ctr">
              <a:lnSpc>
                <a:spcPct val="150000"/>
              </a:lnSpc>
            </a:pPr>
            <a:r>
              <a:rPr lang="fr-FR" sz="3200" b="1" dirty="0">
                <a:solidFill>
                  <a:srgbClr val="C00000"/>
                </a:solidFill>
                <a:latin typeface="Arial corps"/>
                <a:cs typeface="Aharoni" panose="02010803020104030203" pitchFamily="2" charset="-79"/>
              </a:rPr>
              <a:t>Inscription et participation au concours </a:t>
            </a:r>
            <a:r>
              <a:rPr lang="fr-FR" sz="4000" b="1" dirty="0">
                <a:solidFill>
                  <a:srgbClr val="FF0000"/>
                </a:solidFill>
                <a:latin typeface="Arial corps"/>
                <a:ea typeface="Times New Roman" panose="02020603050405020304" pitchFamily="18" charset="0"/>
                <a:cs typeface="Aharoni" panose="02010803020104030203" pitchFamily="2" charset="-79"/>
              </a:rPr>
              <a:t> </a:t>
            </a:r>
            <a:endParaRPr lang="fr-FR" sz="4000" b="1" dirty="0">
              <a:solidFill>
                <a:srgbClr val="FF0000"/>
              </a:solidFill>
              <a:latin typeface="Arial corps"/>
              <a:cs typeface="Aharoni" panose="02010803020104030203" pitchFamily="2" charset="-79"/>
            </a:endParaRPr>
          </a:p>
        </p:txBody>
      </p:sp>
      <p:sp>
        <p:nvSpPr>
          <p:cNvPr id="4" name="Rectangle 7"/>
          <p:cNvSpPr/>
          <p:nvPr/>
        </p:nvSpPr>
        <p:spPr>
          <a:xfrm>
            <a:off x="1813405" y="2024563"/>
            <a:ext cx="9064488" cy="3000821"/>
          </a:xfrm>
          <a:prstGeom prst="rect">
            <a:avLst/>
          </a:prstGeom>
          <a:noFill/>
          <a:ln>
            <a:noFill/>
            <a:prstDash val="solid"/>
          </a:ln>
        </p:spPr>
        <p:txBody>
          <a:bodyPr vert="horz" wrap="square" lIns="91440" tIns="45720" rIns="91440" bIns="45720" anchor="t" anchorCtr="0" compatLnSpc="1">
            <a:spAutoFit/>
          </a:bodyPr>
          <a:lstStyle/>
          <a:p>
            <a:pPr rtl="1">
              <a:lnSpc>
                <a:spcPct val="150000"/>
              </a:lnSpc>
              <a:defRPr sz="1800" b="0" i="0" u="none" strike="noStrike" kern="0" cap="none" spc="0" baseline="0">
                <a:solidFill>
                  <a:srgbClr val="000000"/>
                </a:solidFill>
                <a:uFillTx/>
              </a:defRPr>
            </a:pPr>
            <a:r>
              <a:rPr lang="fr-FR" b="1" dirty="0">
                <a:solidFill>
                  <a:srgbClr val="FF0000"/>
                </a:solidFill>
                <a:latin typeface="Arial corps"/>
                <a:cs typeface="Aharoni" panose="02010803020104030203" pitchFamily="2" charset="-79"/>
              </a:rPr>
              <a:t>29 Décembre 2025</a:t>
            </a:r>
            <a:r>
              <a:rPr lang="fr-FR" b="1" dirty="0">
                <a:solidFill>
                  <a:schemeClr val="accent1">
                    <a:lumMod val="50000"/>
                  </a:schemeClr>
                </a:solidFill>
                <a:latin typeface="Arial corps"/>
                <a:cs typeface="Aharoni" panose="02010803020104030203" pitchFamily="2" charset="-79"/>
              </a:rPr>
              <a:t>:  </a:t>
            </a:r>
            <a:r>
              <a:rPr lang="fr-FR" b="1" dirty="0">
                <a:solidFill>
                  <a:schemeClr val="accent5">
                    <a:lumMod val="75000"/>
                  </a:schemeClr>
                </a:solidFill>
                <a:latin typeface="Arial corps"/>
                <a:ea typeface=""/>
                <a:cs typeface="Traditional Arabic" pitchFamily="18"/>
              </a:rPr>
              <a:t>Inscription en ligne sur le site dédié au concours : https://</a:t>
            </a:r>
            <a:r>
              <a:rPr lang="fr-FR" b="1" kern="0" dirty="0">
                <a:solidFill>
                  <a:schemeClr val="accent5">
                    <a:lumMod val="75000"/>
                  </a:schemeClr>
                </a:solidFill>
                <a:latin typeface="Arial corps"/>
                <a:ea typeface=""/>
                <a:cs typeface="Traditional Arabic" pitchFamily="18"/>
              </a:rPr>
              <a:t>www.apiiconcours.tn</a:t>
            </a:r>
          </a:p>
          <a:p>
            <a:pPr rtl="1">
              <a:lnSpc>
                <a:spcPct val="150000"/>
              </a:lnSpc>
              <a:defRPr sz="1800" b="0" i="0" u="none" strike="noStrike" kern="0" cap="none" spc="0" baseline="0">
                <a:solidFill>
                  <a:srgbClr val="000000"/>
                </a:solidFill>
                <a:uFillTx/>
              </a:defRPr>
            </a:pPr>
            <a:r>
              <a:rPr lang="fr-FR" b="1" dirty="0">
                <a:solidFill>
                  <a:schemeClr val="accent5">
                    <a:lumMod val="75000"/>
                  </a:schemeClr>
                </a:solidFill>
                <a:latin typeface="Arial corps"/>
                <a:ea typeface=""/>
                <a:cs typeface="Traditional Arabic" pitchFamily="18"/>
              </a:rPr>
              <a:t>La participation au concours est gratuite. </a:t>
            </a:r>
          </a:p>
          <a:p>
            <a:pPr rtl="1">
              <a:lnSpc>
                <a:spcPct val="150000"/>
              </a:lnSpc>
              <a:defRPr sz="1800" b="0" i="0" u="none" strike="noStrike" kern="0" cap="none" spc="0" baseline="0">
                <a:solidFill>
                  <a:srgbClr val="000000"/>
                </a:solidFill>
                <a:uFillTx/>
              </a:defRPr>
            </a:pPr>
            <a:r>
              <a:rPr lang="fr-FR" b="1" dirty="0">
                <a:solidFill>
                  <a:schemeClr val="accent5">
                    <a:lumMod val="75000"/>
                  </a:schemeClr>
                </a:solidFill>
                <a:latin typeface="Arial corps"/>
                <a:ea typeface=""/>
                <a:cs typeface="Traditional Arabic" pitchFamily="18"/>
              </a:rPr>
              <a:t>Au cas où un candidat présenterait plusieurs inventions, celles-ci devraient êtres déposées séparément</a:t>
            </a:r>
          </a:p>
          <a:p>
            <a:pPr rtl="1">
              <a:lnSpc>
                <a:spcPct val="150000"/>
              </a:lnSpc>
              <a:defRPr sz="1800" b="0" i="0" u="none" strike="noStrike" kern="0" cap="none" spc="0" baseline="0">
                <a:solidFill>
                  <a:srgbClr val="000000"/>
                </a:solidFill>
                <a:uFillTx/>
              </a:defRPr>
            </a:pPr>
            <a:r>
              <a:rPr lang="fr-FR" b="1" dirty="0">
                <a:solidFill>
                  <a:schemeClr val="accent5">
                    <a:lumMod val="75000"/>
                  </a:schemeClr>
                </a:solidFill>
                <a:latin typeface="Arial corps"/>
                <a:ea typeface=""/>
                <a:cs typeface="Traditional Arabic" pitchFamily="18"/>
              </a:rPr>
              <a:t>L’inscription  de La candidature sera confirmée après réception d’un mail de confirmation d’accuser de réception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name="Slide11">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 y="0"/>
            <a:ext cx="12192000" cy="6858000"/>
          </a:xfrm>
          <a:prstGeom prst="rect">
            <a:avLst/>
          </a:prstGeom>
          <a:noFill/>
          <a:ln>
            <a:noFill/>
          </a:ln>
          <a:effectLst>
            <a:outerShdw dist="139699" dir="2700000" algn="tl">
              <a:srgbClr val="333333">
                <a:alpha val="65000"/>
              </a:srgbClr>
            </a:outerShdw>
          </a:effectLst>
        </p:spPr>
      </p:pic>
      <p:sp>
        <p:nvSpPr>
          <p:cNvPr id="3" name="Titre 4"/>
          <p:cNvSpPr txBox="1">
            <a:spLocks noGrp="1"/>
          </p:cNvSpPr>
          <p:nvPr>
            <p:ph type="title"/>
          </p:nvPr>
        </p:nvSpPr>
        <p:spPr>
          <a:xfrm>
            <a:off x="1366868" y="1728224"/>
            <a:ext cx="10425200" cy="4638906"/>
          </a:xfrm>
        </p:spPr>
        <p:txBody>
          <a:bodyPr/>
          <a:lstStyle/>
          <a:p>
            <a:pPr>
              <a:lnSpc>
                <a:spcPct val="150000"/>
              </a:lnSpc>
            </a:pPr>
            <a:r>
              <a:rPr lang="fr-FR" sz="1800" b="1" kern="0" dirty="0">
                <a:solidFill>
                  <a:schemeClr val="accent5">
                    <a:lumMod val="75000"/>
                  </a:schemeClr>
                </a:solidFill>
                <a:latin typeface="Arial corps"/>
                <a:cs typeface="Traditional Arabic" pitchFamily="18"/>
              </a:rPr>
              <a:t>Le dossier de candidature sera rédigé en langue française et devra comporter les documents  qui sont disponibles sur le site web du concours dans la rubrique : </a:t>
            </a:r>
            <a:r>
              <a:rPr lang="fr-FR" sz="1800" b="1" i="1" u="sng" kern="0" dirty="0">
                <a:solidFill>
                  <a:srgbClr val="FF0000"/>
                </a:solidFill>
                <a:latin typeface="Arial corps"/>
                <a:cs typeface="Traditional Arabic" pitchFamily="18"/>
              </a:rPr>
              <a:t>Déposer votre Dossier</a:t>
            </a:r>
            <a:br>
              <a:rPr lang="fr-FR" sz="1800" b="1" i="1" u="sng" kern="0" dirty="0">
                <a:solidFill>
                  <a:srgbClr val="FF0000"/>
                </a:solidFill>
                <a:latin typeface="Arial corps"/>
                <a:cs typeface="Traditional Arabic" pitchFamily="18"/>
              </a:rPr>
            </a:br>
            <a:r>
              <a:rPr lang="fr-FR" sz="1800" b="1" kern="0" dirty="0">
                <a:solidFill>
                  <a:schemeClr val="accent5">
                    <a:lumMod val="75000"/>
                  </a:schemeClr>
                </a:solidFill>
                <a:latin typeface="Arial corps"/>
                <a:cs typeface="Traditional Arabic" pitchFamily="18"/>
              </a:rPr>
              <a:t>Les dossiers devront être déposés en ligne sur la plateforme </a:t>
            </a:r>
            <a:r>
              <a:rPr lang="fr-FR" sz="1800" b="1" kern="0" dirty="0">
                <a:solidFill>
                  <a:schemeClr val="accent5">
                    <a:lumMod val="75000"/>
                  </a:schemeClr>
                </a:solidFill>
                <a:latin typeface="Arial corps"/>
                <a:cs typeface="Traditional Arabic" pitchFamily="18"/>
                <a:hlinkClick r:id="rId3"/>
              </a:rPr>
              <a:t>www.apiiconcours.tn</a:t>
            </a:r>
            <a:r>
              <a:rPr lang="fr-FR" sz="1800" b="1" kern="0" dirty="0">
                <a:solidFill>
                  <a:schemeClr val="accent5">
                    <a:lumMod val="75000"/>
                  </a:schemeClr>
                </a:solidFill>
                <a:latin typeface="Arial corps"/>
                <a:cs typeface="Traditional Arabic" pitchFamily="18"/>
              </a:rPr>
              <a:t>: Vous devez remplir soigneusement le formulaire d’inscription.</a:t>
            </a:r>
            <a:br>
              <a:rPr lang="ar-TN" sz="2400" b="1" dirty="0">
                <a:solidFill>
                  <a:srgbClr val="0070C0"/>
                </a:solidFill>
                <a:latin typeface="Aharoni" panose="02010803020104030203" pitchFamily="2" charset="-79"/>
                <a:cs typeface="Traditional Arabic" pitchFamily="18"/>
              </a:rPr>
            </a:br>
            <a:r>
              <a:rPr lang="fr-FR" sz="1800" b="1" kern="0" dirty="0">
                <a:solidFill>
                  <a:schemeClr val="accent5">
                    <a:lumMod val="75000"/>
                  </a:schemeClr>
                </a:solidFill>
                <a:latin typeface="Arial corps"/>
                <a:cs typeface="Traditional Arabic" pitchFamily="18"/>
              </a:rPr>
              <a:t>Le dossier comporte: </a:t>
            </a:r>
            <a:br>
              <a:rPr lang="fr-FR" sz="1800" b="1" kern="0" dirty="0">
                <a:solidFill>
                  <a:schemeClr val="accent5">
                    <a:lumMod val="75000"/>
                  </a:schemeClr>
                </a:solidFill>
                <a:latin typeface="Arial corps"/>
                <a:cs typeface="Traditional Arabic" pitchFamily="18"/>
              </a:rPr>
            </a:br>
            <a:r>
              <a:rPr lang="fr-FR" sz="1800" b="1" kern="0" dirty="0">
                <a:solidFill>
                  <a:schemeClr val="accent5">
                    <a:lumMod val="75000"/>
                  </a:schemeClr>
                </a:solidFill>
                <a:latin typeface="Arial corps"/>
                <a:cs typeface="Traditional Arabic" pitchFamily="18"/>
              </a:rPr>
              <a:t> - La fiche d'identification du candidat dûment renseignée en ligne;</a:t>
            </a:r>
            <a:br>
              <a:rPr lang="fr-FR" sz="1800" b="1" kern="0" dirty="0">
                <a:solidFill>
                  <a:schemeClr val="accent5">
                    <a:lumMod val="75000"/>
                  </a:schemeClr>
                </a:solidFill>
                <a:latin typeface="Arial corps"/>
                <a:cs typeface="Traditional Arabic" pitchFamily="18"/>
              </a:rPr>
            </a:br>
            <a:r>
              <a:rPr lang="fr-FR" sz="1800" b="1" kern="0" dirty="0">
                <a:solidFill>
                  <a:schemeClr val="accent5">
                    <a:lumMod val="75000"/>
                  </a:schemeClr>
                </a:solidFill>
                <a:latin typeface="Arial corps"/>
                <a:cs typeface="Traditional Arabic" pitchFamily="18"/>
              </a:rPr>
              <a:t>-  La lettre d'engagement signée par le candidat et à importer sur la plateforme; </a:t>
            </a:r>
            <a:br>
              <a:rPr lang="fr-FR" sz="1800" b="1" kern="0" dirty="0">
                <a:solidFill>
                  <a:schemeClr val="accent5">
                    <a:lumMod val="75000"/>
                  </a:schemeClr>
                </a:solidFill>
                <a:latin typeface="Arial corps"/>
                <a:cs typeface="Traditional Arabic" pitchFamily="18"/>
              </a:rPr>
            </a:br>
            <a:r>
              <a:rPr lang="fr-FR" sz="1800" b="1" kern="0" dirty="0">
                <a:solidFill>
                  <a:schemeClr val="accent5">
                    <a:lumMod val="75000"/>
                  </a:schemeClr>
                </a:solidFill>
                <a:latin typeface="Arial corps"/>
                <a:cs typeface="Traditional Arabic" pitchFamily="18"/>
              </a:rPr>
              <a:t>- Une copie du brevet d’invention ou demande d’enregistrement du brevet ou de dépôt à l’échelle internationale s’il y a lieu ;</a:t>
            </a:r>
            <a:br>
              <a:rPr lang="fr-FR" sz="1800" b="1" kern="0" dirty="0">
                <a:solidFill>
                  <a:schemeClr val="accent5">
                    <a:lumMod val="75000"/>
                  </a:schemeClr>
                </a:solidFill>
                <a:latin typeface="Arial corps"/>
                <a:cs typeface="Traditional Arabic" pitchFamily="18"/>
              </a:rPr>
            </a:br>
            <a:r>
              <a:rPr lang="fr-FR" sz="1800" b="1" kern="0" dirty="0">
                <a:solidFill>
                  <a:schemeClr val="accent5">
                    <a:lumMod val="75000"/>
                  </a:schemeClr>
                </a:solidFill>
                <a:latin typeface="Arial corps"/>
                <a:cs typeface="Traditional Arabic" pitchFamily="18"/>
              </a:rPr>
              <a:t>- La maquette de l’invention ou photos du prototype s’il y a lieu.</a:t>
            </a:r>
            <a:br>
              <a:rPr lang="fr-FR" sz="1800" b="1" kern="0" dirty="0">
                <a:solidFill>
                  <a:schemeClr val="accent5">
                    <a:lumMod val="75000"/>
                  </a:schemeClr>
                </a:solidFill>
                <a:latin typeface="Arial corps"/>
                <a:cs typeface="Traditional Arabic" pitchFamily="18"/>
              </a:rPr>
            </a:br>
            <a:r>
              <a:rPr lang="fr-FR" sz="1800" b="1" kern="0" dirty="0">
                <a:solidFill>
                  <a:schemeClr val="accent5">
                    <a:lumMod val="75000"/>
                  </a:schemeClr>
                </a:solidFill>
                <a:latin typeface="Arial corps"/>
                <a:cs typeface="Traditional Arabic" pitchFamily="18"/>
              </a:rPr>
              <a:t>- Une vidéo ne dépassant pas 3 min présentant l’invention.</a:t>
            </a:r>
            <a:br>
              <a:rPr lang="fr-FR" sz="1800" b="1" kern="0" dirty="0">
                <a:solidFill>
                  <a:schemeClr val="accent5">
                    <a:lumMod val="75000"/>
                  </a:schemeClr>
                </a:solidFill>
                <a:latin typeface="Arial corps"/>
                <a:cs typeface="Traditional Arabic" pitchFamily="18"/>
              </a:rPr>
            </a:br>
            <a:r>
              <a:rPr lang="fr-FR" sz="1800" b="1" kern="0" dirty="0">
                <a:solidFill>
                  <a:srgbClr val="FF0000"/>
                </a:solidFill>
                <a:latin typeface="Arial corps"/>
                <a:cs typeface="Traditional Arabic" pitchFamily="18"/>
              </a:rPr>
              <a:t>NB: Vous devez pas être visible sur la vidéo</a:t>
            </a:r>
            <a:br>
              <a:rPr lang="fr-FR" sz="1800" b="1" kern="0" dirty="0">
                <a:solidFill>
                  <a:schemeClr val="accent5">
                    <a:lumMod val="75000"/>
                  </a:schemeClr>
                </a:solidFill>
                <a:latin typeface="Arial corps"/>
                <a:cs typeface="Traditional Arabic" pitchFamily="18"/>
              </a:rPr>
            </a:br>
            <a:endParaRPr lang="fr-FR" sz="1800" b="1" kern="0" dirty="0">
              <a:solidFill>
                <a:schemeClr val="accent5">
                  <a:lumMod val="75000"/>
                </a:schemeClr>
              </a:solidFill>
              <a:latin typeface="Arial corps"/>
              <a:cs typeface="Traditional Arabic" pitchFamily="18"/>
            </a:endParaRPr>
          </a:p>
        </p:txBody>
      </p:sp>
      <p:sp>
        <p:nvSpPr>
          <p:cNvPr id="4" name="Rectangle 5"/>
          <p:cNvSpPr/>
          <p:nvPr/>
        </p:nvSpPr>
        <p:spPr>
          <a:xfrm>
            <a:off x="1330896" y="652580"/>
            <a:ext cx="10461172" cy="584775"/>
          </a:xfrm>
          <a:prstGeom prst="rect">
            <a:avLst/>
          </a:prstGeom>
          <a:noFill/>
          <a:ln>
            <a:noFill/>
            <a:prstDash val="solid"/>
          </a:ln>
        </p:spPr>
        <p:txBody>
          <a:bodyPr vert="horz" wrap="square" lIns="91440" tIns="45720" rIns="91440" bIns="45720" anchor="t" anchorCtr="1" compatLnSpc="1">
            <a:spAutoFit/>
          </a:bodyPr>
          <a:lstStyle/>
          <a:p>
            <a:r>
              <a:rPr lang="fr-FR" sz="3200" b="1" dirty="0">
                <a:solidFill>
                  <a:srgbClr val="C00000"/>
                </a:solidFill>
                <a:latin typeface="Arial corps"/>
                <a:cs typeface="Aharoni" panose="02010803020104030203" pitchFamily="2" charset="-79"/>
              </a:rPr>
              <a:t>Composition du dossier de candidature </a:t>
            </a:r>
            <a:endParaRPr lang="fr-FR" sz="3200" dirty="0">
              <a:solidFill>
                <a:srgbClr val="C00000"/>
              </a:solidFill>
              <a:latin typeface="Arial corps"/>
              <a:cs typeface="Aharoni" panose="02010803020104030203" pitchFamily="2" charset="-79"/>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28575"/>
            <a:ext cx="12432703" cy="6858000"/>
          </a:xfrm>
          <a:prstGeom prst="rect">
            <a:avLst/>
          </a:prstGeom>
          <a:noFill/>
          <a:ln>
            <a:noFill/>
          </a:ln>
          <a:effectLst>
            <a:outerShdw dist="139699" dir="2700000" algn="tl">
              <a:srgbClr val="333333">
                <a:alpha val="65000"/>
              </a:srgbClr>
            </a:outerShdw>
          </a:effectLst>
        </p:spPr>
      </p:pic>
      <p:sp>
        <p:nvSpPr>
          <p:cNvPr id="3" name="Titre 4"/>
          <p:cNvSpPr txBox="1">
            <a:spLocks noGrp="1"/>
          </p:cNvSpPr>
          <p:nvPr>
            <p:ph type="title"/>
          </p:nvPr>
        </p:nvSpPr>
        <p:spPr>
          <a:xfrm>
            <a:off x="2032049" y="1001367"/>
            <a:ext cx="9328826" cy="5604729"/>
          </a:xfrm>
        </p:spPr>
        <p:txBody>
          <a:bodyPr/>
          <a:lstStyle/>
          <a:p>
            <a:pPr>
              <a:lnSpc>
                <a:spcPct val="150000"/>
              </a:lnSpc>
            </a:pPr>
            <a:r>
              <a:rPr lang="fr-FR" sz="1800" b="1" kern="0" dirty="0">
                <a:solidFill>
                  <a:srgbClr val="C00000"/>
                </a:solidFill>
                <a:latin typeface="Arial corps"/>
                <a:cs typeface="Traditional Arabic" pitchFamily="18"/>
              </a:rPr>
              <a:t>- Depuis  le 29 </a:t>
            </a:r>
            <a:r>
              <a:rPr lang="fr-FR" sz="1800" b="1" kern="0" dirty="0" err="1">
                <a:solidFill>
                  <a:srgbClr val="C00000"/>
                </a:solidFill>
                <a:latin typeface="Arial corps"/>
                <a:cs typeface="Traditional Arabic" pitchFamily="18"/>
              </a:rPr>
              <a:t>Decembre</a:t>
            </a:r>
            <a:r>
              <a:rPr lang="fr-FR" sz="1800" b="1" kern="0" dirty="0">
                <a:solidFill>
                  <a:srgbClr val="C00000"/>
                </a:solidFill>
                <a:latin typeface="Arial corps"/>
                <a:cs typeface="Traditional Arabic" pitchFamily="18"/>
              </a:rPr>
              <a:t> 2025</a:t>
            </a:r>
            <a:r>
              <a:rPr lang="fr-FR" sz="1800" b="1" kern="0" dirty="0">
                <a:solidFill>
                  <a:schemeClr val="accent5">
                    <a:lumMod val="50000"/>
                  </a:schemeClr>
                </a:solidFill>
                <a:latin typeface="Arial corps"/>
                <a:cs typeface="Traditional Arabic" pitchFamily="18"/>
              </a:rPr>
              <a:t> </a:t>
            </a:r>
            <a:r>
              <a:rPr lang="fr-FR" sz="1800" b="1" kern="0" dirty="0">
                <a:solidFill>
                  <a:schemeClr val="accent5">
                    <a:lumMod val="75000"/>
                  </a:schemeClr>
                </a:solidFill>
                <a:latin typeface="Arial corps"/>
                <a:cs typeface="Traditional Arabic" pitchFamily="18"/>
              </a:rPr>
              <a:t>: inscription sur la plateforme: www.apiiconcours.tn</a:t>
            </a:r>
            <a:br>
              <a:rPr lang="fr-FR" sz="1800" b="1" kern="0" dirty="0">
                <a:solidFill>
                  <a:schemeClr val="accent5">
                    <a:lumMod val="75000"/>
                  </a:schemeClr>
                </a:solidFill>
                <a:latin typeface="Arial corps"/>
                <a:cs typeface="Traditional Arabic" pitchFamily="18"/>
              </a:rPr>
            </a:br>
            <a:r>
              <a:rPr lang="fr-FR" sz="1800" b="1" kern="0" dirty="0">
                <a:solidFill>
                  <a:srgbClr val="C00000"/>
                </a:solidFill>
                <a:latin typeface="Arial corps"/>
                <a:cs typeface="Traditional Arabic" pitchFamily="18"/>
              </a:rPr>
              <a:t>- le 27 Mars 2026 (à 16 heures) </a:t>
            </a:r>
            <a:r>
              <a:rPr lang="fr-FR" sz="1800" b="1" kern="0" dirty="0">
                <a:solidFill>
                  <a:schemeClr val="accent5">
                    <a:lumMod val="75000"/>
                  </a:schemeClr>
                </a:solidFill>
                <a:latin typeface="Arial corps"/>
                <a:cs typeface="Traditional Arabic" pitchFamily="18"/>
              </a:rPr>
              <a:t>: clôture des dépôts des dossiers de candidature</a:t>
            </a:r>
            <a:br>
              <a:rPr lang="fr-FR" sz="1800" b="1" kern="0" dirty="0">
                <a:solidFill>
                  <a:schemeClr val="accent5">
                    <a:lumMod val="75000"/>
                  </a:schemeClr>
                </a:solidFill>
                <a:latin typeface="Arial corps"/>
                <a:cs typeface="Traditional Arabic" pitchFamily="18"/>
              </a:rPr>
            </a:br>
            <a:r>
              <a:rPr lang="fr-FR" sz="1800" b="1" kern="0" dirty="0">
                <a:solidFill>
                  <a:schemeClr val="accent5">
                    <a:lumMod val="75000"/>
                  </a:schemeClr>
                </a:solidFill>
                <a:latin typeface="Arial corps"/>
                <a:cs typeface="Traditional Arabic" pitchFamily="18"/>
              </a:rPr>
              <a:t> </a:t>
            </a:r>
          </a:p>
        </p:txBody>
      </p:sp>
      <p:sp>
        <p:nvSpPr>
          <p:cNvPr id="4" name="Rectangle 5"/>
          <p:cNvSpPr/>
          <p:nvPr/>
        </p:nvSpPr>
        <p:spPr>
          <a:xfrm>
            <a:off x="1371384" y="416592"/>
            <a:ext cx="8917663" cy="584775"/>
          </a:xfrm>
          <a:prstGeom prst="rect">
            <a:avLst/>
          </a:prstGeom>
          <a:noFill/>
          <a:ln>
            <a:noFill/>
            <a:prstDash val="solid"/>
          </a:ln>
        </p:spPr>
        <p:txBody>
          <a:bodyPr vert="horz" wrap="square" lIns="91440" tIns="45720" rIns="91440" bIns="45720" anchor="t" anchorCtr="0" compatLnSpc="1">
            <a:spAutoFit/>
          </a:bodyPr>
          <a:lstStyle/>
          <a:p>
            <a:pPr lvl="0" algn="ctr" rtl="1">
              <a:defRPr sz="1800" b="0" i="0" u="none" strike="noStrike" kern="0" cap="none" spc="0" baseline="0">
                <a:solidFill>
                  <a:srgbClr val="000000"/>
                </a:solidFill>
                <a:uFillTx/>
              </a:defRPr>
            </a:pPr>
            <a:r>
              <a:rPr lang="fr-FR" sz="3200" b="1" dirty="0">
                <a:solidFill>
                  <a:srgbClr val="C00000"/>
                </a:solidFill>
                <a:latin typeface="Arial corps"/>
                <a:cs typeface="Aharoni" panose="02010803020104030203" pitchFamily="2" charset="-79"/>
              </a:rPr>
              <a:t>Calendrier </a:t>
            </a:r>
            <a:r>
              <a:rPr lang="fr-FR" sz="3200" b="1" kern="0" dirty="0">
                <a:solidFill>
                  <a:srgbClr val="C00000"/>
                </a:solidFill>
                <a:latin typeface="Arial corps"/>
                <a:cs typeface="Aharoni" panose="02010803020104030203" pitchFamily="2" charset="-79"/>
              </a:rPr>
              <a:t>et Processus de sélection</a:t>
            </a:r>
          </a:p>
        </p:txBody>
      </p:sp>
    </p:spTree>
    <p:extLst>
      <p:ext uri="{BB962C8B-B14F-4D97-AF65-F5344CB8AC3E}">
        <p14:creationId xmlns:p14="http://schemas.microsoft.com/office/powerpoint/2010/main" val="3224634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75729"/>
            <a:ext cx="12432703" cy="6858000"/>
          </a:xfrm>
          <a:prstGeom prst="rect">
            <a:avLst/>
          </a:prstGeom>
          <a:noFill/>
          <a:ln>
            <a:noFill/>
          </a:ln>
          <a:effectLst>
            <a:outerShdw dist="139699" dir="2700000" algn="tl">
              <a:srgbClr val="333333">
                <a:alpha val="65000"/>
              </a:srgbClr>
            </a:outerShdw>
          </a:effectLst>
        </p:spPr>
      </p:pic>
      <p:sp>
        <p:nvSpPr>
          <p:cNvPr id="3" name="Titre 4"/>
          <p:cNvSpPr txBox="1">
            <a:spLocks noGrp="1"/>
          </p:cNvSpPr>
          <p:nvPr>
            <p:ph type="title"/>
          </p:nvPr>
        </p:nvSpPr>
        <p:spPr>
          <a:xfrm>
            <a:off x="4063026" y="1076775"/>
            <a:ext cx="7750242" cy="3912845"/>
          </a:xfrm>
        </p:spPr>
        <p:txBody>
          <a:bodyPr/>
          <a:lstStyle/>
          <a:p>
            <a:pPr>
              <a:lnSpc>
                <a:spcPct val="150000"/>
              </a:lnSpc>
            </a:pPr>
            <a:r>
              <a:rPr lang="fr-FR" sz="1800" b="1" dirty="0">
                <a:solidFill>
                  <a:schemeClr val="accent1">
                    <a:lumMod val="50000"/>
                  </a:schemeClr>
                </a:solidFill>
                <a:latin typeface="Arial corps"/>
                <a:cs typeface="Arial" panose="020B0604020202020204" pitchFamily="34" charset="0"/>
              </a:rPr>
              <a:t>L’</a:t>
            </a:r>
            <a:r>
              <a:rPr lang="fr-FR" sz="1800" b="1" dirty="0">
                <a:solidFill>
                  <a:schemeClr val="accent1">
                    <a:lumMod val="50000"/>
                  </a:schemeClr>
                </a:solidFill>
                <a:latin typeface="Arial corps"/>
                <a:cs typeface="+mn-cs"/>
              </a:rPr>
              <a:t> Agence de Promotion de l’Industrie et de l’Innovation (APII) organise </a:t>
            </a:r>
            <a:br>
              <a:rPr lang="fr-FR" sz="1800" b="1" dirty="0">
                <a:solidFill>
                  <a:schemeClr val="accent1">
                    <a:lumMod val="50000"/>
                  </a:schemeClr>
                </a:solidFill>
                <a:latin typeface="Arial corps"/>
                <a:cs typeface="+mn-cs"/>
              </a:rPr>
            </a:br>
            <a:r>
              <a:rPr lang="fr-FR" sz="1800" b="1" dirty="0">
                <a:solidFill>
                  <a:schemeClr val="accent1">
                    <a:lumMod val="50000"/>
                  </a:schemeClr>
                </a:solidFill>
                <a:latin typeface="Arial corps"/>
                <a:cs typeface="+mn-cs"/>
              </a:rPr>
              <a:t>Sous l’égide du Ministère de l’Industrie des Mines et de l’Energie;</a:t>
            </a:r>
            <a:br>
              <a:rPr lang="fr-FR" sz="1800" b="1" dirty="0">
                <a:solidFill>
                  <a:schemeClr val="accent1">
                    <a:lumMod val="50000"/>
                  </a:schemeClr>
                </a:solidFill>
                <a:latin typeface="Arial corps"/>
                <a:cs typeface="+mn-cs"/>
              </a:rPr>
            </a:br>
            <a:r>
              <a:rPr lang="fr-FR" sz="1800" b="1" dirty="0">
                <a:solidFill>
                  <a:schemeClr val="accent1">
                    <a:lumMod val="50000"/>
                  </a:schemeClr>
                </a:solidFill>
                <a:latin typeface="Arial corps"/>
                <a:cs typeface="+mn-cs"/>
              </a:rPr>
              <a:t>En collaboration avec le Ministère de l’Enseignement Supérieur et de la Recherche Scientifique (MESRS);</a:t>
            </a:r>
            <a:br>
              <a:rPr lang="fr-FR" sz="1800" b="1" dirty="0">
                <a:solidFill>
                  <a:schemeClr val="accent1">
                    <a:lumMod val="50000"/>
                  </a:schemeClr>
                </a:solidFill>
                <a:latin typeface="Arial corps"/>
                <a:cs typeface="+mn-cs"/>
              </a:rPr>
            </a:br>
            <a:r>
              <a:rPr lang="fr-FR" sz="1800" b="1" dirty="0">
                <a:solidFill>
                  <a:schemeClr val="accent1">
                    <a:lumMod val="50000"/>
                  </a:schemeClr>
                </a:solidFill>
                <a:latin typeface="Arial corps"/>
                <a:cs typeface="+mn-cs"/>
              </a:rPr>
              <a:t> en partenariat avec : EXPERTISE FRANCE, CITET, INNORPI, ANPR, CDC, STB et BTE</a:t>
            </a:r>
            <a:br>
              <a:rPr lang="fr-FR" sz="1800" b="1" dirty="0">
                <a:solidFill>
                  <a:schemeClr val="accent1">
                    <a:lumMod val="50000"/>
                  </a:schemeClr>
                </a:solidFill>
                <a:latin typeface="Arial corps"/>
                <a:cs typeface="+mn-cs"/>
              </a:rPr>
            </a:br>
            <a:br>
              <a:rPr lang="fr-FR" sz="1800" b="1" dirty="0">
                <a:solidFill>
                  <a:schemeClr val="accent1">
                    <a:lumMod val="50000"/>
                  </a:schemeClr>
                </a:solidFill>
                <a:latin typeface="Arial corps"/>
                <a:cs typeface="+mn-cs"/>
              </a:rPr>
            </a:br>
            <a:r>
              <a:rPr lang="fr-FR" sz="1800" b="1" dirty="0">
                <a:solidFill>
                  <a:schemeClr val="accent1">
                    <a:lumMod val="50000"/>
                  </a:schemeClr>
                </a:solidFill>
                <a:latin typeface="Arial corps"/>
                <a:cs typeface="+mn-cs"/>
              </a:rPr>
              <a:t> La 4</a:t>
            </a:r>
            <a:r>
              <a:rPr lang="fr-FR" sz="1800" b="1" baseline="30000" dirty="0">
                <a:solidFill>
                  <a:schemeClr val="accent1">
                    <a:lumMod val="50000"/>
                  </a:schemeClr>
                </a:solidFill>
                <a:latin typeface="Arial corps"/>
                <a:cs typeface="+mn-cs"/>
              </a:rPr>
              <a:t>ème </a:t>
            </a:r>
            <a:r>
              <a:rPr lang="fr-FR" sz="1800" b="1" dirty="0">
                <a:solidFill>
                  <a:schemeClr val="accent1">
                    <a:lumMod val="50000"/>
                  </a:schemeClr>
                </a:solidFill>
                <a:latin typeface="Arial corps"/>
                <a:cs typeface="+mn-cs"/>
              </a:rPr>
              <a:t>édition du Concours National de l’Invention</a:t>
            </a:r>
          </a:p>
        </p:txBody>
      </p:sp>
      <p:sp>
        <p:nvSpPr>
          <p:cNvPr id="4" name="Rectangle 5"/>
          <p:cNvSpPr/>
          <p:nvPr/>
        </p:nvSpPr>
        <p:spPr>
          <a:xfrm>
            <a:off x="4063026" y="75729"/>
            <a:ext cx="2478564" cy="769441"/>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ar-TN" sz="4400" b="1" i="0" u="none" strike="noStrike" kern="1200" cap="none" spc="0" baseline="0" dirty="0">
                <a:solidFill>
                  <a:srgbClr val="C00000"/>
                </a:solidFill>
                <a:effectLst>
                  <a:outerShdw dist="38096" dir="2700000">
                    <a:srgbClr val="C0C0C0"/>
                  </a:outerShdw>
                </a:effectLst>
                <a:uFillTx/>
                <a:latin typeface="Traditional Arabic" pitchFamily="18"/>
                <a:cs typeface="Traditional Arabic" pitchFamily="18"/>
              </a:rPr>
              <a:t> </a:t>
            </a:r>
            <a:r>
              <a:rPr lang="fr-FR" sz="2200" b="1" dirty="0">
                <a:solidFill>
                  <a:srgbClr val="FF0000"/>
                </a:solidFill>
                <a:latin typeface="Aharoni" panose="02010803020104030203" pitchFamily="2" charset="-79"/>
                <a:ea typeface=""/>
                <a:cs typeface="Aharoni" panose="02010803020104030203" pitchFamily="2" charset="-79"/>
              </a:rPr>
              <a:t>ORGANISATEUR</a:t>
            </a:r>
          </a:p>
        </p:txBody>
      </p:sp>
      <p:pic>
        <p:nvPicPr>
          <p:cNvPr id="20" name="Image 19"/>
          <p:cNvPicPr>
            <a:picLocks noChangeAspect="1"/>
          </p:cNvPicPr>
          <p:nvPr/>
        </p:nvPicPr>
        <p:blipFill>
          <a:blip r:embed="rId3"/>
          <a:stretch>
            <a:fillRect/>
          </a:stretch>
        </p:blipFill>
        <p:spPr>
          <a:xfrm>
            <a:off x="729343" y="1276683"/>
            <a:ext cx="3333683" cy="3513031"/>
          </a:xfrm>
          <a:prstGeom prst="rect">
            <a:avLst/>
          </a:prstGeom>
        </p:spPr>
      </p:pic>
    </p:spTree>
    <p:extLst>
      <p:ext uri="{BB962C8B-B14F-4D97-AF65-F5344CB8AC3E}">
        <p14:creationId xmlns:p14="http://schemas.microsoft.com/office/powerpoint/2010/main" val="2898206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31974"/>
            <a:ext cx="12432703" cy="6858000"/>
          </a:xfrm>
          <a:prstGeom prst="rect">
            <a:avLst/>
          </a:prstGeom>
          <a:noFill/>
          <a:ln>
            <a:noFill/>
          </a:ln>
          <a:effectLst>
            <a:outerShdw dist="139699" dir="2700000" algn="tl">
              <a:srgbClr val="333333">
                <a:alpha val="65000"/>
              </a:srgbClr>
            </a:outerShdw>
          </a:effectLst>
        </p:spPr>
      </p:pic>
      <p:sp>
        <p:nvSpPr>
          <p:cNvPr id="3" name="Titre 4"/>
          <p:cNvSpPr txBox="1">
            <a:spLocks noGrp="1"/>
          </p:cNvSpPr>
          <p:nvPr>
            <p:ph type="title"/>
          </p:nvPr>
        </p:nvSpPr>
        <p:spPr>
          <a:xfrm>
            <a:off x="2085125" y="1152200"/>
            <a:ext cx="9159818" cy="4088874"/>
          </a:xfrm>
        </p:spPr>
        <p:txBody>
          <a:bodyPr/>
          <a:lstStyle/>
          <a:p>
            <a:pPr>
              <a:lnSpc>
                <a:spcPct val="150000"/>
              </a:lnSpc>
            </a:pPr>
            <a:r>
              <a:rPr lang="fr-FR" sz="2000" b="1" dirty="0">
                <a:solidFill>
                  <a:schemeClr val="accent1">
                    <a:lumMod val="50000"/>
                  </a:schemeClr>
                </a:solidFill>
                <a:latin typeface="+mj-lt"/>
                <a:cs typeface="Times New Roman" panose="02020603050405020304" pitchFamily="18" charset="0"/>
              </a:rPr>
              <a:t>   * </a:t>
            </a:r>
            <a:r>
              <a:rPr lang="fr-FR" sz="2000" b="1" kern="0" dirty="0">
                <a:solidFill>
                  <a:schemeClr val="accent5">
                    <a:lumMod val="75000"/>
                  </a:schemeClr>
                </a:solidFill>
                <a:latin typeface="Arial corps"/>
                <a:cs typeface="Traditional Arabic" pitchFamily="18"/>
              </a:rPr>
              <a:t>Un représentant du Ministère de l’Industrie des Mines et de l’Energie;</a:t>
            </a:r>
            <a:br>
              <a:rPr lang="fr-FR" sz="2000" b="1" kern="0" dirty="0">
                <a:solidFill>
                  <a:schemeClr val="accent5">
                    <a:lumMod val="75000"/>
                  </a:schemeClr>
                </a:solidFill>
                <a:latin typeface="Arial corps"/>
                <a:cs typeface="Traditional Arabic" pitchFamily="18"/>
              </a:rPr>
            </a:br>
            <a:r>
              <a:rPr lang="fr-FR" sz="2000" b="1" kern="0" dirty="0">
                <a:solidFill>
                  <a:schemeClr val="accent5">
                    <a:lumMod val="75000"/>
                  </a:schemeClr>
                </a:solidFill>
                <a:latin typeface="Arial corps"/>
                <a:cs typeface="Traditional Arabic" pitchFamily="18"/>
              </a:rPr>
              <a:t>  * Un représentant du Ministère de l’Enseignement Supérieur et de la  Recherche Scientifique;</a:t>
            </a:r>
            <a:br>
              <a:rPr lang="fr-FR" sz="2000" b="1" kern="0" dirty="0">
                <a:solidFill>
                  <a:schemeClr val="accent5">
                    <a:lumMod val="75000"/>
                  </a:schemeClr>
                </a:solidFill>
                <a:latin typeface="Arial corps"/>
                <a:cs typeface="Traditional Arabic" pitchFamily="18"/>
              </a:rPr>
            </a:br>
            <a:r>
              <a:rPr lang="fr-FR" sz="2000" b="1" kern="0" dirty="0">
                <a:solidFill>
                  <a:schemeClr val="accent5">
                    <a:lumMod val="75000"/>
                  </a:schemeClr>
                </a:solidFill>
                <a:latin typeface="Arial corps"/>
                <a:cs typeface="Traditional Arabic" pitchFamily="18"/>
              </a:rPr>
              <a:t>  * Un représentant du l’INNORPI;</a:t>
            </a:r>
            <a:br>
              <a:rPr lang="fr-FR" sz="2000" b="1" kern="0" dirty="0">
                <a:solidFill>
                  <a:schemeClr val="accent5">
                    <a:lumMod val="75000"/>
                  </a:schemeClr>
                </a:solidFill>
                <a:latin typeface="Arial corps"/>
                <a:cs typeface="Traditional Arabic" pitchFamily="18"/>
              </a:rPr>
            </a:br>
            <a:r>
              <a:rPr lang="fr-FR" sz="2000" b="1" kern="0" dirty="0">
                <a:solidFill>
                  <a:schemeClr val="accent5">
                    <a:lumMod val="75000"/>
                  </a:schemeClr>
                </a:solidFill>
                <a:latin typeface="Arial corps"/>
                <a:cs typeface="Traditional Arabic" pitchFamily="18"/>
              </a:rPr>
              <a:t>  * Un représentant de l’ANPR ;</a:t>
            </a:r>
            <a:br>
              <a:rPr lang="fr-FR" sz="2000" b="1" kern="0" dirty="0">
                <a:solidFill>
                  <a:schemeClr val="accent5">
                    <a:lumMod val="75000"/>
                  </a:schemeClr>
                </a:solidFill>
                <a:latin typeface="Arial corps"/>
                <a:cs typeface="Traditional Arabic" pitchFamily="18"/>
              </a:rPr>
            </a:br>
            <a:r>
              <a:rPr lang="fr-FR" sz="2000" b="1" kern="0" dirty="0">
                <a:solidFill>
                  <a:schemeClr val="accent5">
                    <a:lumMod val="75000"/>
                  </a:schemeClr>
                </a:solidFill>
                <a:latin typeface="Arial corps"/>
                <a:cs typeface="Traditional Arabic" pitchFamily="18"/>
              </a:rPr>
              <a:t>  * Un représentant de la CDC ; </a:t>
            </a:r>
            <a:br>
              <a:rPr lang="fr-FR" sz="2000" b="1" kern="0" dirty="0">
                <a:solidFill>
                  <a:schemeClr val="accent5">
                    <a:lumMod val="75000"/>
                  </a:schemeClr>
                </a:solidFill>
                <a:latin typeface="Arial corps"/>
                <a:cs typeface="Traditional Arabic" pitchFamily="18"/>
              </a:rPr>
            </a:br>
            <a:r>
              <a:rPr lang="fr-FR" sz="2000" b="1" kern="0" dirty="0">
                <a:solidFill>
                  <a:schemeClr val="accent5">
                    <a:lumMod val="75000"/>
                  </a:schemeClr>
                </a:solidFill>
                <a:latin typeface="Arial corps"/>
                <a:cs typeface="Traditional Arabic" pitchFamily="18"/>
              </a:rPr>
              <a:t>  * Un représentant de la STB ; </a:t>
            </a:r>
            <a:br>
              <a:rPr lang="fr-FR" sz="2000" b="1" kern="0" dirty="0">
                <a:solidFill>
                  <a:schemeClr val="accent5">
                    <a:lumMod val="75000"/>
                  </a:schemeClr>
                </a:solidFill>
                <a:latin typeface="Arial corps"/>
                <a:cs typeface="Traditional Arabic" pitchFamily="18"/>
              </a:rPr>
            </a:br>
            <a:r>
              <a:rPr lang="fr-FR" sz="2000" b="1" kern="0" dirty="0">
                <a:solidFill>
                  <a:schemeClr val="accent5">
                    <a:lumMod val="75000"/>
                  </a:schemeClr>
                </a:solidFill>
                <a:latin typeface="Arial corps"/>
                <a:cs typeface="Traditional Arabic" pitchFamily="18"/>
              </a:rPr>
              <a:t>  * Un représentant de la BTE; </a:t>
            </a:r>
            <a:br>
              <a:rPr lang="fr-FR" sz="2000" b="1" kern="0" dirty="0">
                <a:solidFill>
                  <a:schemeClr val="accent5">
                    <a:lumMod val="75000"/>
                  </a:schemeClr>
                </a:solidFill>
                <a:latin typeface="Arial corps"/>
                <a:cs typeface="Traditional Arabic" pitchFamily="18"/>
              </a:rPr>
            </a:br>
            <a:r>
              <a:rPr lang="fr-FR" sz="2000" b="1" kern="0" dirty="0">
                <a:solidFill>
                  <a:schemeClr val="accent5">
                    <a:lumMod val="75000"/>
                  </a:schemeClr>
                </a:solidFill>
                <a:latin typeface="Arial corps"/>
                <a:cs typeface="Traditional Arabic" pitchFamily="18"/>
              </a:rPr>
              <a:t>  * Un représentant du CITET;</a:t>
            </a:r>
          </a:p>
        </p:txBody>
      </p:sp>
      <p:sp>
        <p:nvSpPr>
          <p:cNvPr id="4" name="Rectangle 5"/>
          <p:cNvSpPr/>
          <p:nvPr/>
        </p:nvSpPr>
        <p:spPr>
          <a:xfrm>
            <a:off x="1820754" y="283712"/>
            <a:ext cx="7761425" cy="584775"/>
          </a:xfrm>
          <a:prstGeom prst="rect">
            <a:avLst/>
          </a:prstGeom>
          <a:noFill/>
          <a:ln>
            <a:noFill/>
            <a:prstDash val="solid"/>
          </a:ln>
        </p:spPr>
        <p:txBody>
          <a:bodyPr vert="horz" wrap="square" lIns="91440" tIns="45720" rIns="91440" bIns="45720" anchor="t" anchorCtr="0" compatLnSpc="1">
            <a:spAutoFit/>
          </a:bodyPr>
          <a:lstStyle/>
          <a:p>
            <a:pPr lvl="0" algn="ctr" rtl="1">
              <a:defRPr sz="1800" b="0" i="0" u="none" strike="noStrike" kern="0" cap="none" spc="0" baseline="0">
                <a:solidFill>
                  <a:srgbClr val="000000"/>
                </a:solidFill>
                <a:uFillTx/>
              </a:defRPr>
            </a:pPr>
            <a:r>
              <a:rPr lang="fr-FR" sz="3200" b="1" kern="0" dirty="0">
                <a:solidFill>
                  <a:srgbClr val="C00000"/>
                </a:solidFill>
                <a:latin typeface="Arial corps"/>
                <a:cs typeface="Aharoni" panose="02010803020104030203" pitchFamily="2" charset="-79"/>
              </a:rPr>
              <a:t>Composition du jury</a:t>
            </a:r>
          </a:p>
        </p:txBody>
      </p:sp>
    </p:spTree>
    <p:extLst>
      <p:ext uri="{BB962C8B-B14F-4D97-AF65-F5344CB8AC3E}">
        <p14:creationId xmlns:p14="http://schemas.microsoft.com/office/powerpoint/2010/main" val="4058021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12432703" cy="6858000"/>
          </a:xfrm>
          <a:prstGeom prst="rect">
            <a:avLst/>
          </a:prstGeom>
          <a:noFill/>
          <a:ln>
            <a:noFill/>
          </a:ln>
          <a:effectLst>
            <a:outerShdw dist="139699" dir="2700000" algn="tl">
              <a:srgbClr val="333333">
                <a:alpha val="65000"/>
              </a:srgbClr>
            </a:outerShdw>
          </a:effectLst>
        </p:spPr>
      </p:pic>
      <p:sp>
        <p:nvSpPr>
          <p:cNvPr id="3" name="Titre 4"/>
          <p:cNvSpPr txBox="1">
            <a:spLocks noGrp="1"/>
          </p:cNvSpPr>
          <p:nvPr>
            <p:ph type="title"/>
          </p:nvPr>
        </p:nvSpPr>
        <p:spPr>
          <a:xfrm>
            <a:off x="2394858" y="886174"/>
            <a:ext cx="8871856" cy="5680678"/>
          </a:xfrm>
        </p:spPr>
        <p:txBody>
          <a:bodyPr/>
          <a:lstStyle/>
          <a:p>
            <a:pPr>
              <a:lnSpc>
                <a:spcPct val="100000"/>
              </a:lnSpc>
            </a:pPr>
            <a:r>
              <a:rPr lang="fr-FR" sz="2000" b="1" kern="0" dirty="0">
                <a:solidFill>
                  <a:schemeClr val="accent5">
                    <a:lumMod val="75000"/>
                  </a:schemeClr>
                </a:solidFill>
                <a:latin typeface="Arial corps"/>
                <a:cs typeface="Traditional Arabic" pitchFamily="18"/>
              </a:rPr>
              <a:t>Les 3 premiers lauréats de chaque catégorie auront respectivement selon leur rang: </a:t>
            </a:r>
            <a:br>
              <a:rPr lang="fr-FR" sz="2000" b="1" kern="0" dirty="0">
                <a:solidFill>
                  <a:schemeClr val="accent5">
                    <a:lumMod val="75000"/>
                  </a:schemeClr>
                </a:solidFill>
                <a:latin typeface="Arial corps"/>
                <a:cs typeface="Traditional Arabic" pitchFamily="18"/>
              </a:rPr>
            </a:br>
            <a:r>
              <a:rPr lang="fr-FR" sz="2000" b="1" kern="0" dirty="0">
                <a:solidFill>
                  <a:schemeClr val="accent5">
                    <a:lumMod val="75000"/>
                  </a:schemeClr>
                </a:solidFill>
                <a:latin typeface="Arial corps"/>
                <a:cs typeface="Traditional Arabic" pitchFamily="18"/>
              </a:rPr>
              <a:t>- </a:t>
            </a:r>
            <a:r>
              <a:rPr lang="fr-FR" sz="2000" b="1" kern="0" dirty="0">
                <a:solidFill>
                  <a:schemeClr val="accent1">
                    <a:lumMod val="75000"/>
                  </a:schemeClr>
                </a:solidFill>
                <a:latin typeface="Arial corps"/>
                <a:cs typeface="Traditional Arabic" pitchFamily="18"/>
              </a:rPr>
              <a:t>1</a:t>
            </a:r>
            <a:r>
              <a:rPr lang="fr-FR" sz="2000" b="1" kern="0" baseline="30000" dirty="0">
                <a:solidFill>
                  <a:schemeClr val="accent1">
                    <a:lumMod val="75000"/>
                  </a:schemeClr>
                </a:solidFill>
                <a:latin typeface="Arial corps"/>
                <a:cs typeface="Traditional Arabic" pitchFamily="18"/>
              </a:rPr>
              <a:t>ier</a:t>
            </a:r>
            <a:r>
              <a:rPr lang="fr-FR" sz="2000" b="1" kern="0" dirty="0">
                <a:solidFill>
                  <a:schemeClr val="accent1">
                    <a:lumMod val="75000"/>
                  </a:schemeClr>
                </a:solidFill>
                <a:latin typeface="Arial corps"/>
                <a:cs typeface="Traditional Arabic" pitchFamily="18"/>
              </a:rPr>
              <a:t>   prix: 10,000 DT </a:t>
            </a:r>
            <a:br>
              <a:rPr lang="fr-FR" sz="2000" b="1" kern="0" dirty="0">
                <a:solidFill>
                  <a:schemeClr val="accent1">
                    <a:lumMod val="75000"/>
                  </a:schemeClr>
                </a:solidFill>
                <a:latin typeface="Arial corps"/>
                <a:cs typeface="Traditional Arabic" pitchFamily="18"/>
              </a:rPr>
            </a:br>
            <a:r>
              <a:rPr lang="fr-FR" sz="2000" b="1" kern="0" dirty="0">
                <a:solidFill>
                  <a:schemeClr val="accent1">
                    <a:lumMod val="75000"/>
                  </a:schemeClr>
                </a:solidFill>
                <a:latin typeface="Arial corps"/>
                <a:cs typeface="Traditional Arabic" pitchFamily="18"/>
              </a:rPr>
              <a:t>- 2</a:t>
            </a:r>
            <a:r>
              <a:rPr lang="fr-FR" sz="2000" b="1" kern="0" baseline="30000" dirty="0">
                <a:solidFill>
                  <a:schemeClr val="accent1">
                    <a:lumMod val="75000"/>
                  </a:schemeClr>
                </a:solidFill>
                <a:latin typeface="Arial corps"/>
                <a:cs typeface="Traditional Arabic" pitchFamily="18"/>
              </a:rPr>
              <a:t>ième</a:t>
            </a:r>
            <a:r>
              <a:rPr lang="fr-FR" sz="2000" b="1" kern="0" dirty="0">
                <a:solidFill>
                  <a:schemeClr val="accent1">
                    <a:lumMod val="75000"/>
                  </a:schemeClr>
                </a:solidFill>
                <a:latin typeface="Arial corps"/>
                <a:cs typeface="Traditional Arabic" pitchFamily="18"/>
              </a:rPr>
              <a:t> prix : 7,000 DT  </a:t>
            </a:r>
            <a:br>
              <a:rPr lang="fr-FR" sz="2000" b="1" kern="0" dirty="0">
                <a:solidFill>
                  <a:schemeClr val="accent1">
                    <a:lumMod val="75000"/>
                  </a:schemeClr>
                </a:solidFill>
                <a:latin typeface="Arial corps"/>
                <a:cs typeface="Traditional Arabic" pitchFamily="18"/>
              </a:rPr>
            </a:br>
            <a:r>
              <a:rPr lang="fr-FR" sz="2000" b="1" kern="0" dirty="0">
                <a:solidFill>
                  <a:schemeClr val="accent1">
                    <a:lumMod val="75000"/>
                  </a:schemeClr>
                </a:solidFill>
                <a:latin typeface="Arial corps"/>
                <a:cs typeface="Traditional Arabic" pitchFamily="18"/>
              </a:rPr>
              <a:t>- 3</a:t>
            </a:r>
            <a:r>
              <a:rPr lang="fr-FR" sz="2000" b="1" kern="0" baseline="30000" dirty="0">
                <a:solidFill>
                  <a:schemeClr val="accent1">
                    <a:lumMod val="75000"/>
                  </a:schemeClr>
                </a:solidFill>
                <a:latin typeface="Arial corps"/>
                <a:cs typeface="Traditional Arabic" pitchFamily="18"/>
              </a:rPr>
              <a:t>ième</a:t>
            </a:r>
            <a:r>
              <a:rPr lang="fr-FR" sz="2000" b="1" kern="0" dirty="0">
                <a:solidFill>
                  <a:schemeClr val="accent1">
                    <a:lumMod val="75000"/>
                  </a:schemeClr>
                </a:solidFill>
                <a:latin typeface="Arial corps"/>
                <a:cs typeface="Traditional Arabic" pitchFamily="18"/>
              </a:rPr>
              <a:t> prix : 5,000 DT</a:t>
            </a:r>
            <a:br>
              <a:rPr lang="fr-FR" sz="2000" b="1" kern="0" dirty="0">
                <a:solidFill>
                  <a:schemeClr val="accent1">
                    <a:lumMod val="75000"/>
                  </a:schemeClr>
                </a:solidFill>
                <a:latin typeface="Arial corps"/>
                <a:cs typeface="Traditional Arabic" pitchFamily="18"/>
              </a:rPr>
            </a:br>
            <a:r>
              <a:rPr lang="fr-FR" sz="2000" b="1" kern="0" dirty="0">
                <a:solidFill>
                  <a:schemeClr val="accent6"/>
                </a:solidFill>
                <a:latin typeface="Arial corps"/>
                <a:cs typeface="Traditional Arabic" pitchFamily="18"/>
              </a:rPr>
              <a:t>- Prix GREEN 3,000 DT</a:t>
            </a:r>
            <a:br>
              <a:rPr lang="fr-FR" sz="2000" b="1" kern="0" dirty="0">
                <a:solidFill>
                  <a:schemeClr val="accent1">
                    <a:lumMod val="75000"/>
                  </a:schemeClr>
                </a:solidFill>
                <a:latin typeface="Arial corps"/>
                <a:cs typeface="Traditional Arabic" pitchFamily="18"/>
              </a:rPr>
            </a:br>
            <a:br>
              <a:rPr lang="fr-FR" sz="2000" b="1" kern="0" dirty="0">
                <a:solidFill>
                  <a:schemeClr val="accent5">
                    <a:lumMod val="75000"/>
                  </a:schemeClr>
                </a:solidFill>
                <a:latin typeface="Arial corps"/>
                <a:cs typeface="Traditional Arabic" pitchFamily="18"/>
              </a:rPr>
            </a:br>
            <a:br>
              <a:rPr lang="fr-FR" sz="2000" b="1" kern="0" dirty="0">
                <a:solidFill>
                  <a:schemeClr val="accent5">
                    <a:lumMod val="75000"/>
                  </a:schemeClr>
                </a:solidFill>
                <a:latin typeface="Arial corps"/>
                <a:cs typeface="Traditional Arabic" pitchFamily="18"/>
              </a:rPr>
            </a:br>
            <a:r>
              <a:rPr lang="fr-FR" sz="2000" b="1" kern="0" dirty="0">
                <a:solidFill>
                  <a:schemeClr val="accent5">
                    <a:lumMod val="75000"/>
                  </a:schemeClr>
                </a:solidFill>
                <a:latin typeface="Arial corps"/>
                <a:cs typeface="Traditional Arabic" pitchFamily="18"/>
              </a:rPr>
              <a:t>Les lauréats bénéficieront en outre :</a:t>
            </a:r>
            <a:br>
              <a:rPr lang="fr-FR" sz="2000" b="1" kern="0" dirty="0">
                <a:solidFill>
                  <a:schemeClr val="accent5">
                    <a:lumMod val="75000"/>
                  </a:schemeClr>
                </a:solidFill>
                <a:latin typeface="Arial corps"/>
                <a:cs typeface="Traditional Arabic" pitchFamily="18"/>
              </a:rPr>
            </a:br>
            <a:r>
              <a:rPr lang="fr-FR" sz="2000" b="1" kern="0" dirty="0">
                <a:solidFill>
                  <a:schemeClr val="accent5">
                    <a:lumMod val="75000"/>
                  </a:schemeClr>
                </a:solidFill>
                <a:latin typeface="Arial corps"/>
                <a:cs typeface="Traditional Arabic" pitchFamily="18"/>
              </a:rPr>
              <a:t>- </a:t>
            </a:r>
            <a:r>
              <a:rPr lang="fr-FR" sz="2000" b="1" kern="0" dirty="0">
                <a:solidFill>
                  <a:schemeClr val="accent1">
                    <a:lumMod val="75000"/>
                  </a:schemeClr>
                </a:solidFill>
                <a:latin typeface="Arial corps"/>
                <a:cs typeface="Traditional Arabic" pitchFamily="18"/>
              </a:rPr>
              <a:t>D’un Coaching adapté à leurs besoins</a:t>
            </a:r>
            <a:r>
              <a:rPr lang="fr-FR" sz="2000" b="1" kern="0" dirty="0">
                <a:solidFill>
                  <a:schemeClr val="accent5">
                    <a:lumMod val="75000"/>
                  </a:schemeClr>
                </a:solidFill>
                <a:latin typeface="Arial corps"/>
                <a:cs typeface="Traditional Arabic" pitchFamily="18"/>
              </a:rPr>
              <a:t> ; </a:t>
            </a:r>
            <a:br>
              <a:rPr lang="fr-FR" sz="2000" b="1" kern="0" dirty="0">
                <a:solidFill>
                  <a:schemeClr val="accent5">
                    <a:lumMod val="75000"/>
                  </a:schemeClr>
                </a:solidFill>
                <a:latin typeface="Arial corps"/>
                <a:cs typeface="Traditional Arabic" pitchFamily="18"/>
              </a:rPr>
            </a:br>
            <a:r>
              <a:rPr lang="fr-FR" sz="2000" b="1" kern="0" dirty="0">
                <a:solidFill>
                  <a:schemeClr val="accent5">
                    <a:lumMod val="75000"/>
                  </a:schemeClr>
                </a:solidFill>
                <a:latin typeface="Arial corps"/>
                <a:cs typeface="Traditional Arabic" pitchFamily="18"/>
              </a:rPr>
              <a:t>- </a:t>
            </a:r>
            <a:r>
              <a:rPr lang="fr-FR" sz="2000" b="1" kern="0" dirty="0">
                <a:solidFill>
                  <a:schemeClr val="accent1">
                    <a:lumMod val="75000"/>
                  </a:schemeClr>
                </a:solidFill>
                <a:latin typeface="Arial corps"/>
                <a:cs typeface="Traditional Arabic" pitchFamily="18"/>
              </a:rPr>
              <a:t>De la prise en charge du premier lauréat de chaque catégorie pour la participation à un salon/conférence international(e) d’innovation ou d’invention proposée par l’APII ;</a:t>
            </a:r>
            <a:br>
              <a:rPr lang="fr-FR" sz="2000" b="1" kern="0" dirty="0">
                <a:solidFill>
                  <a:schemeClr val="accent5">
                    <a:lumMod val="75000"/>
                  </a:schemeClr>
                </a:solidFill>
                <a:latin typeface="Arial corps"/>
                <a:cs typeface="Traditional Arabic" pitchFamily="18"/>
              </a:rPr>
            </a:br>
            <a:r>
              <a:rPr lang="fr-FR" sz="2000" b="1" kern="0" dirty="0">
                <a:solidFill>
                  <a:schemeClr val="accent5">
                    <a:lumMod val="75000"/>
                  </a:schemeClr>
                </a:solidFill>
                <a:latin typeface="Arial corps"/>
                <a:cs typeface="Traditional Arabic" pitchFamily="18"/>
              </a:rPr>
              <a:t>- </a:t>
            </a:r>
            <a:r>
              <a:rPr lang="fr-FR" sz="2000" b="1" kern="0" dirty="0">
                <a:solidFill>
                  <a:schemeClr val="accent1">
                    <a:lumMod val="75000"/>
                  </a:schemeClr>
                </a:solidFill>
                <a:latin typeface="Arial corps"/>
                <a:cs typeface="Traditional Arabic" pitchFamily="18"/>
              </a:rPr>
              <a:t>D’une Page publicitaire sur les supports de communication édités par l’APII.</a:t>
            </a:r>
          </a:p>
        </p:txBody>
      </p:sp>
      <p:sp>
        <p:nvSpPr>
          <p:cNvPr id="4" name="Rectangle 5"/>
          <p:cNvSpPr/>
          <p:nvPr/>
        </p:nvSpPr>
        <p:spPr>
          <a:xfrm>
            <a:off x="3691997" y="150700"/>
            <a:ext cx="5048707" cy="584775"/>
          </a:xfrm>
          <a:prstGeom prst="rect">
            <a:avLst/>
          </a:prstGeom>
          <a:noFill/>
          <a:ln>
            <a:noFill/>
            <a:prstDash val="solid"/>
          </a:ln>
        </p:spPr>
        <p:txBody>
          <a:bodyPr vert="horz" wrap="square" lIns="91440" tIns="45720" rIns="91440" bIns="45720" anchor="t" anchorCtr="0" compatLnSpc="1">
            <a:spAutoFit/>
          </a:bodyPr>
          <a:lstStyle/>
          <a:p>
            <a:pPr algn="ctr"/>
            <a:r>
              <a:rPr lang="fr-FR" sz="3200" b="1" dirty="0">
                <a:solidFill>
                  <a:srgbClr val="C00000"/>
                </a:solidFill>
                <a:latin typeface="Arial corps"/>
                <a:cs typeface="Aharoni" panose="02010803020104030203" pitchFamily="2" charset="-79"/>
              </a:rPr>
              <a:t>Prix et Trophées</a:t>
            </a:r>
            <a:endParaRPr lang="fr-FR" sz="3200" dirty="0">
              <a:solidFill>
                <a:srgbClr val="C00000"/>
              </a:solidFill>
              <a:latin typeface="Arial corps"/>
              <a:cs typeface="Aharoni" panose="02010803020104030203" pitchFamily="2" charset="-79"/>
            </a:endParaRPr>
          </a:p>
        </p:txBody>
      </p:sp>
    </p:spTree>
    <p:extLst>
      <p:ext uri="{BB962C8B-B14F-4D97-AF65-F5344CB8AC3E}">
        <p14:creationId xmlns:p14="http://schemas.microsoft.com/office/powerpoint/2010/main" val="3837480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 y="9525"/>
            <a:ext cx="13407887" cy="7146235"/>
          </a:xfrm>
          <a:prstGeom prst="rect">
            <a:avLst/>
          </a:prstGeom>
          <a:noFill/>
          <a:ln>
            <a:noFill/>
          </a:ln>
          <a:effectLst>
            <a:outerShdw dist="139699" dir="2700000" algn="tl">
              <a:srgbClr val="333333">
                <a:alpha val="65000"/>
              </a:srgbClr>
            </a:outerShdw>
          </a:effectLst>
        </p:spPr>
      </p:pic>
      <p:sp>
        <p:nvSpPr>
          <p:cNvPr id="3" name="Titre 4"/>
          <p:cNvSpPr txBox="1">
            <a:spLocks noGrp="1"/>
          </p:cNvSpPr>
          <p:nvPr>
            <p:ph type="title"/>
          </p:nvPr>
        </p:nvSpPr>
        <p:spPr>
          <a:xfrm>
            <a:off x="2411896" y="814125"/>
            <a:ext cx="9627704" cy="6043875"/>
          </a:xfrm>
        </p:spPr>
        <p:txBody>
          <a:bodyPr/>
          <a:lstStyle/>
          <a:p>
            <a:pPr>
              <a:lnSpc>
                <a:spcPct val="150000"/>
              </a:lnSpc>
            </a:pPr>
            <a:br>
              <a:rPr lang="fr-FR" sz="1800" b="1" u="sng" dirty="0">
                <a:solidFill>
                  <a:schemeClr val="accent5"/>
                </a:solidFill>
                <a:latin typeface="Arial corps"/>
                <a:cs typeface="Aharoni" panose="02010803020104030203" pitchFamily="2" charset="-79"/>
              </a:rPr>
            </a:br>
            <a:r>
              <a:rPr lang="fr-FR" sz="1800" b="1" kern="0" dirty="0">
                <a:solidFill>
                  <a:schemeClr val="tx2"/>
                </a:solidFill>
                <a:latin typeface="Arial corps"/>
                <a:cs typeface="Traditional Arabic" pitchFamily="18"/>
              </a:rPr>
              <a:t>1</a:t>
            </a:r>
            <a:r>
              <a:rPr lang="fr-FR" sz="1800" b="1" dirty="0">
                <a:solidFill>
                  <a:schemeClr val="tx2"/>
                </a:solidFill>
                <a:latin typeface="Arial corps"/>
                <a:cs typeface="Aharoni" panose="02010803020104030203" pitchFamily="2" charset="-79"/>
              </a:rPr>
              <a:t> </a:t>
            </a:r>
            <a:r>
              <a:rPr lang="fr-FR" sz="2000" b="1" dirty="0">
                <a:solidFill>
                  <a:schemeClr val="tx2"/>
                </a:solidFill>
                <a:latin typeface="Arial corps"/>
                <a:cs typeface="Aharoni" panose="02010803020104030203" pitchFamily="2" charset="-79"/>
              </a:rPr>
              <a:t>- </a:t>
            </a:r>
            <a:r>
              <a:rPr lang="fr-FR" sz="2000" b="1" kern="0" dirty="0">
                <a:solidFill>
                  <a:schemeClr val="accent5">
                    <a:lumMod val="75000"/>
                  </a:schemeClr>
                </a:solidFill>
                <a:latin typeface="Arial corps"/>
                <a:cs typeface="Traditional Arabic" pitchFamily="18"/>
              </a:rPr>
              <a:t>S’inscrire en ligne et s’identifier par </a:t>
            </a:r>
            <a:r>
              <a:rPr lang="fr-FR" sz="2000" b="1" dirty="0">
                <a:solidFill>
                  <a:schemeClr val="accent1"/>
                </a:solidFill>
                <a:latin typeface="Arial corps"/>
                <a:cs typeface="Aharoni" panose="02010803020104030203" pitchFamily="2" charset="-79"/>
              </a:rPr>
              <a:t>«un login» et «un mot de passe»</a:t>
            </a:r>
            <a:br>
              <a:rPr lang="fr-FR" sz="2000" b="1" u="sng" dirty="0">
                <a:solidFill>
                  <a:schemeClr val="accent1"/>
                </a:solidFill>
                <a:latin typeface="Arial corps"/>
                <a:cs typeface="Aharoni" panose="02010803020104030203" pitchFamily="2" charset="-79"/>
              </a:rPr>
            </a:br>
            <a:r>
              <a:rPr lang="fr-FR" sz="2000" b="1" kern="0" dirty="0">
                <a:solidFill>
                  <a:schemeClr val="tx2"/>
                </a:solidFill>
                <a:latin typeface="Arial corps"/>
                <a:cs typeface="Traditional Arabic" pitchFamily="18"/>
              </a:rPr>
              <a:t>2 </a:t>
            </a:r>
            <a:r>
              <a:rPr lang="fr-FR" sz="2000" b="1" dirty="0">
                <a:solidFill>
                  <a:schemeClr val="accent5">
                    <a:lumMod val="50000"/>
                  </a:schemeClr>
                </a:solidFill>
                <a:latin typeface="Arial corps"/>
                <a:cs typeface="Aharoni" panose="02010803020104030203" pitchFamily="2" charset="-79"/>
              </a:rPr>
              <a:t>- </a:t>
            </a:r>
            <a:r>
              <a:rPr lang="fr-FR" sz="2000" b="1" kern="0" dirty="0">
                <a:solidFill>
                  <a:schemeClr val="accent5">
                    <a:lumMod val="75000"/>
                  </a:schemeClr>
                </a:solidFill>
                <a:latin typeface="Arial corps"/>
                <a:cs typeface="Traditional Arabic" pitchFamily="18"/>
              </a:rPr>
              <a:t>Valider</a:t>
            </a:r>
            <a:br>
              <a:rPr lang="fr-FR" sz="2000" b="1" kern="0" dirty="0">
                <a:solidFill>
                  <a:schemeClr val="accent5">
                    <a:lumMod val="75000"/>
                  </a:schemeClr>
                </a:solidFill>
                <a:latin typeface="Arial corps"/>
                <a:cs typeface="Traditional Arabic" pitchFamily="18"/>
              </a:rPr>
            </a:br>
            <a:r>
              <a:rPr lang="fr-FR" sz="2000" b="1" kern="0" dirty="0">
                <a:solidFill>
                  <a:schemeClr val="tx2"/>
                </a:solidFill>
                <a:latin typeface="Arial corps"/>
                <a:cs typeface="Traditional Arabic" pitchFamily="18"/>
              </a:rPr>
              <a:t>3 - </a:t>
            </a:r>
            <a:r>
              <a:rPr lang="fr-FR" sz="2000" b="1" kern="0" dirty="0">
                <a:solidFill>
                  <a:schemeClr val="accent5">
                    <a:lumMod val="75000"/>
                  </a:schemeClr>
                </a:solidFill>
                <a:latin typeface="Arial corps"/>
                <a:cs typeface="Traditional Arabic" pitchFamily="18"/>
              </a:rPr>
              <a:t>Déposer votre dossier</a:t>
            </a:r>
            <a:br>
              <a:rPr lang="fr-FR" sz="2000" b="1" kern="0" dirty="0">
                <a:solidFill>
                  <a:schemeClr val="accent5">
                    <a:lumMod val="75000"/>
                  </a:schemeClr>
                </a:solidFill>
                <a:latin typeface="Arial corps"/>
                <a:cs typeface="Traditional Arabic" pitchFamily="18"/>
              </a:rPr>
            </a:br>
            <a:r>
              <a:rPr lang="fr-FR" sz="2000" b="1" dirty="0">
                <a:solidFill>
                  <a:schemeClr val="tx1"/>
                </a:solidFill>
                <a:latin typeface="Arial corps"/>
                <a:cs typeface="Aharoni" panose="02010803020104030203" pitchFamily="2" charset="-79"/>
              </a:rPr>
              <a:t>N.B.: le candidat ne peut en aucun cas modifier les données après validation. </a:t>
            </a:r>
            <a:br>
              <a:rPr lang="fr-FR" sz="2000" b="1" dirty="0">
                <a:solidFill>
                  <a:schemeClr val="tx1"/>
                </a:solidFill>
                <a:latin typeface="Arial corps"/>
                <a:cs typeface="Aharoni" panose="02010803020104030203" pitchFamily="2" charset="-79"/>
              </a:rPr>
            </a:br>
            <a:r>
              <a:rPr lang="fr-FR" sz="2000" b="1" dirty="0">
                <a:solidFill>
                  <a:schemeClr val="tx1"/>
                </a:solidFill>
                <a:latin typeface="Arial corps"/>
                <a:cs typeface="Aharoni" panose="02010803020104030203" pitchFamily="2" charset="-79"/>
              </a:rPr>
              <a:t>Il peut visualiser et/ou imprimer sa fiche en s’identifiant par son login et son mot de passe.</a:t>
            </a:r>
            <a:br>
              <a:rPr lang="fr-FR" sz="2000" b="1" dirty="0">
                <a:solidFill>
                  <a:srgbClr val="0070C0"/>
                </a:solidFill>
                <a:latin typeface="Arial corps"/>
                <a:cs typeface="Aharoni" panose="02010803020104030203" pitchFamily="2" charset="-79"/>
              </a:rPr>
            </a:br>
            <a:r>
              <a:rPr lang="fr-FR" sz="2000" b="1" kern="0" dirty="0">
                <a:solidFill>
                  <a:schemeClr val="tx2"/>
                </a:solidFill>
                <a:latin typeface="Arial corps"/>
                <a:cs typeface="Traditional Arabic" pitchFamily="18"/>
              </a:rPr>
              <a:t>4-</a:t>
            </a:r>
            <a:r>
              <a:rPr lang="fr-FR" sz="2000" b="1" dirty="0">
                <a:solidFill>
                  <a:srgbClr val="0070C0"/>
                </a:solidFill>
                <a:latin typeface="Arial corps"/>
                <a:cs typeface="Aharoni" panose="02010803020104030203" pitchFamily="2" charset="-79"/>
              </a:rPr>
              <a:t> </a:t>
            </a:r>
            <a:r>
              <a:rPr lang="fr-FR" sz="2000" b="1" kern="0" dirty="0">
                <a:solidFill>
                  <a:schemeClr val="accent5">
                    <a:lumMod val="75000"/>
                  </a:schemeClr>
                </a:solidFill>
                <a:latin typeface="Arial corps"/>
                <a:cs typeface="Traditional Arabic" pitchFamily="18"/>
              </a:rPr>
              <a:t>Télécharger le dossier de candidature selon la catégorie choisie.</a:t>
            </a:r>
            <a:br>
              <a:rPr lang="fr-FR" sz="2000" b="1" kern="0" dirty="0">
                <a:solidFill>
                  <a:schemeClr val="accent5">
                    <a:lumMod val="75000"/>
                  </a:schemeClr>
                </a:solidFill>
                <a:latin typeface="Arial corps"/>
                <a:cs typeface="Traditional Arabic" pitchFamily="18"/>
              </a:rPr>
            </a:br>
            <a:r>
              <a:rPr lang="fr-FR" sz="2000" b="1" kern="0" dirty="0">
                <a:solidFill>
                  <a:schemeClr val="tx2"/>
                </a:solidFill>
                <a:latin typeface="Arial corps"/>
                <a:cs typeface="Traditional Arabic" pitchFamily="18"/>
              </a:rPr>
              <a:t>5</a:t>
            </a:r>
            <a:r>
              <a:rPr lang="fr-FR" sz="2000" b="1" kern="0" dirty="0">
                <a:solidFill>
                  <a:schemeClr val="accent5">
                    <a:lumMod val="75000"/>
                  </a:schemeClr>
                </a:solidFill>
                <a:latin typeface="Arial corps"/>
                <a:cs typeface="Traditional Arabic" pitchFamily="18"/>
              </a:rPr>
              <a:t>- Déposer votre dossier de candidature dûment rempli sur la plateforme dédiée: www.apiiconcours.tn</a:t>
            </a:r>
            <a:br>
              <a:rPr lang="fr-FR" sz="2000" b="1" kern="0" dirty="0">
                <a:solidFill>
                  <a:schemeClr val="accent5">
                    <a:lumMod val="75000"/>
                  </a:schemeClr>
                </a:solidFill>
                <a:latin typeface="Arial corps"/>
                <a:cs typeface="Traditional Arabic" pitchFamily="18"/>
              </a:rPr>
            </a:br>
            <a:r>
              <a:rPr lang="fr-FR" sz="2000" b="1" kern="0" dirty="0">
                <a:solidFill>
                  <a:schemeClr val="accent5">
                    <a:lumMod val="75000"/>
                  </a:schemeClr>
                </a:solidFill>
                <a:latin typeface="Arial corps"/>
                <a:cs typeface="Traditional Arabic" pitchFamily="18"/>
              </a:rPr>
              <a:t>                                       Dernier délais: </a:t>
            </a:r>
            <a:r>
              <a:rPr lang="fr-FR" sz="2000" b="1" kern="0" dirty="0">
                <a:solidFill>
                  <a:srgbClr val="C00000"/>
                </a:solidFill>
                <a:latin typeface="Arial corps"/>
                <a:cs typeface="Traditional Arabic" pitchFamily="18"/>
              </a:rPr>
              <a:t>le</a:t>
            </a:r>
            <a:r>
              <a:rPr lang="fr-FR" sz="2000" b="1" dirty="0">
                <a:solidFill>
                  <a:srgbClr val="C00000"/>
                </a:solidFill>
                <a:latin typeface="Arial corps"/>
                <a:cs typeface="Aharoni" panose="02010803020104030203" pitchFamily="2" charset="-79"/>
              </a:rPr>
              <a:t> 27 Mars 2026 à 16H</a:t>
            </a:r>
            <a:br>
              <a:rPr lang="fr-FR" sz="2000" b="1" dirty="0">
                <a:solidFill>
                  <a:srgbClr val="FF0000"/>
                </a:solidFill>
                <a:latin typeface="Arial corps"/>
                <a:cs typeface="Aharoni" panose="02010803020104030203" pitchFamily="2" charset="-79"/>
              </a:rPr>
            </a:br>
            <a:r>
              <a:rPr lang="fr-FR" sz="2000" b="1" u="sng" dirty="0">
                <a:solidFill>
                  <a:srgbClr val="0070C0"/>
                </a:solidFill>
                <a:latin typeface="Arial corps"/>
                <a:cs typeface="Aharoni" panose="02010803020104030203" pitchFamily="2" charset="-79"/>
              </a:rPr>
              <a:t>Accéder également au règlement : Tout candidat s’engage à accepter en totalités les termes et conditions fixés par le règlement disponible sur le site dédié au concours</a:t>
            </a:r>
            <a:br>
              <a:rPr lang="fr-FR" sz="2000" b="1" dirty="0">
                <a:solidFill>
                  <a:srgbClr val="0070C0"/>
                </a:solidFill>
                <a:latin typeface="Arial corps"/>
                <a:cs typeface="Aharoni" panose="02010803020104030203" pitchFamily="2" charset="-79"/>
              </a:rPr>
            </a:br>
            <a:endParaRPr lang="fr-FR" sz="2000" b="1" u="sng" dirty="0">
              <a:solidFill>
                <a:srgbClr val="0070C0"/>
              </a:solidFill>
              <a:latin typeface="Arial corps"/>
              <a:cs typeface="Aharoni" panose="02010803020104030203" pitchFamily="2" charset="-79"/>
            </a:endParaRPr>
          </a:p>
        </p:txBody>
      </p:sp>
      <p:sp>
        <p:nvSpPr>
          <p:cNvPr id="4" name="Rectangle 5"/>
          <p:cNvSpPr/>
          <p:nvPr/>
        </p:nvSpPr>
        <p:spPr>
          <a:xfrm>
            <a:off x="1979542" y="172555"/>
            <a:ext cx="9448800" cy="584775"/>
          </a:xfrm>
          <a:prstGeom prst="rect">
            <a:avLst/>
          </a:prstGeom>
          <a:noFill/>
          <a:ln>
            <a:noFill/>
            <a:prstDash val="solid"/>
          </a:ln>
        </p:spPr>
        <p:txBody>
          <a:bodyPr vert="horz" wrap="square" lIns="91440" tIns="45720" rIns="91440" bIns="45720" anchor="t" anchorCtr="0" compatLnSpc="1">
            <a:spAutoFit/>
          </a:bodyPr>
          <a:lstStyle/>
          <a:p>
            <a:pPr algn="ctr"/>
            <a:r>
              <a:rPr lang="fr-FR" sz="3200" b="1" dirty="0">
                <a:solidFill>
                  <a:srgbClr val="C00000"/>
                </a:solidFill>
                <a:latin typeface="Arial corps"/>
                <a:cs typeface="Aharoni" panose="02010803020104030203" pitchFamily="2" charset="-79"/>
              </a:rPr>
              <a:t>Déposer votre dossier de candidature</a:t>
            </a:r>
            <a:endParaRPr lang="fr-FR" sz="3200" dirty="0">
              <a:solidFill>
                <a:srgbClr val="C00000"/>
              </a:solidFill>
              <a:latin typeface="Arial corps"/>
              <a:cs typeface="Aharoni" panose="02010803020104030203" pitchFamily="2" charset="-79"/>
            </a:endParaRPr>
          </a:p>
        </p:txBody>
      </p:sp>
    </p:spTree>
    <p:extLst>
      <p:ext uri="{BB962C8B-B14F-4D97-AF65-F5344CB8AC3E}">
        <p14:creationId xmlns:p14="http://schemas.microsoft.com/office/powerpoint/2010/main" val="1542861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69439" y="103412"/>
            <a:ext cx="13448117" cy="7032883"/>
          </a:xfrm>
          <a:prstGeom prst="rect">
            <a:avLst/>
          </a:prstGeom>
          <a:noFill/>
          <a:ln>
            <a:noFill/>
          </a:ln>
          <a:effectLst>
            <a:outerShdw dist="139699" dir="2700000" algn="tl">
              <a:srgbClr val="333333">
                <a:alpha val="65000"/>
              </a:srgbClr>
            </a:outerShdw>
          </a:effectLst>
        </p:spPr>
      </p:pic>
      <p:sp>
        <p:nvSpPr>
          <p:cNvPr id="3" name="Titre 4"/>
          <p:cNvSpPr txBox="1">
            <a:spLocks noGrp="1"/>
          </p:cNvSpPr>
          <p:nvPr>
            <p:ph type="title"/>
          </p:nvPr>
        </p:nvSpPr>
        <p:spPr>
          <a:xfrm>
            <a:off x="533400" y="1480457"/>
            <a:ext cx="9690447" cy="4103913"/>
          </a:xfrm>
        </p:spPr>
        <p:txBody>
          <a:bodyPr/>
          <a:lstStyle/>
          <a:p>
            <a:pPr>
              <a:lnSpc>
                <a:spcPct val="100000"/>
              </a:lnSpc>
            </a:pPr>
            <a:r>
              <a:rPr lang="fr-FR" sz="2000" dirty="0">
                <a:latin typeface="Times New Roman" panose="02020603050405020304" pitchFamily="18" charset="0"/>
                <a:cs typeface="Times New Roman" panose="02020603050405020304" pitchFamily="18" charset="0"/>
              </a:rPr>
              <a:t> </a:t>
            </a:r>
            <a:endParaRPr lang="fr-FR" sz="2000" b="1" u="sng" dirty="0">
              <a:solidFill>
                <a:schemeClr val="accent5"/>
              </a:solidFill>
            </a:endParaRPr>
          </a:p>
        </p:txBody>
      </p:sp>
      <p:sp>
        <p:nvSpPr>
          <p:cNvPr id="4" name="Rectangle 5"/>
          <p:cNvSpPr/>
          <p:nvPr/>
        </p:nvSpPr>
        <p:spPr>
          <a:xfrm>
            <a:off x="954630" y="512792"/>
            <a:ext cx="9448800" cy="707886"/>
          </a:xfrm>
          <a:prstGeom prst="rect">
            <a:avLst/>
          </a:prstGeom>
          <a:noFill/>
          <a:ln>
            <a:noFill/>
            <a:prstDash val="solid"/>
          </a:ln>
        </p:spPr>
        <p:txBody>
          <a:bodyPr vert="horz" wrap="square" lIns="91440" tIns="45720" rIns="91440" bIns="45720" anchor="t" anchorCtr="0" compatLnSpc="1">
            <a:spAutoFit/>
          </a:bodyPr>
          <a:lstStyle/>
          <a:p>
            <a:pPr algn="ctr"/>
            <a:r>
              <a:rPr lang="fr-FR" sz="4000" b="1" dirty="0">
                <a:latin typeface="Times New Roman" panose="02020603050405020304" pitchFamily="18" charset="0"/>
                <a:cs typeface="Times New Roman" panose="02020603050405020304" pitchFamily="18" charset="0"/>
              </a:rPr>
              <a:t> </a:t>
            </a:r>
            <a:r>
              <a:rPr lang="fr-FR" sz="3200" b="1" dirty="0">
                <a:solidFill>
                  <a:srgbClr val="C00000"/>
                </a:solidFill>
                <a:latin typeface="Arial corps"/>
                <a:cs typeface="Aharoni" panose="02010803020104030203" pitchFamily="2" charset="-79"/>
              </a:rPr>
              <a:t>FAQ - Question/Réponse (1)</a:t>
            </a:r>
          </a:p>
        </p:txBody>
      </p:sp>
      <p:sp>
        <p:nvSpPr>
          <p:cNvPr id="5" name="Rectangle 4"/>
          <p:cNvSpPr/>
          <p:nvPr/>
        </p:nvSpPr>
        <p:spPr>
          <a:xfrm>
            <a:off x="2478630" y="1480457"/>
            <a:ext cx="7924800" cy="3734356"/>
          </a:xfrm>
          <a:prstGeom prst="rect">
            <a:avLst/>
          </a:prstGeom>
        </p:spPr>
        <p:txBody>
          <a:bodyPr wrap="square">
            <a:spAutoFit/>
          </a:bodyPr>
          <a:lstStyle/>
          <a:p>
            <a:pPr defTabSz="720000">
              <a:spcBef>
                <a:spcPts val="1725"/>
              </a:spcBef>
              <a:spcAft>
                <a:spcPts val="600"/>
              </a:spcAft>
              <a:tabLst>
                <a:tab pos="72000" algn="l"/>
              </a:tabLst>
            </a:pPr>
            <a:r>
              <a:rPr lang="fr-FR" sz="2000" b="1" dirty="0">
                <a:solidFill>
                  <a:srgbClr val="0070C0"/>
                </a:solidFill>
                <a:ea typeface="Times New Roman" panose="02020603050405020304" pitchFamily="18" charset="0"/>
                <a:cs typeface="Arial" panose="020B0604020202020204" pitchFamily="34" charset="0"/>
              </a:rPr>
              <a:t>Est-ce que je peux déposer plus d’une candidature (invention)?</a:t>
            </a:r>
          </a:p>
          <a:p>
            <a:pPr defTabSz="720000">
              <a:spcBef>
                <a:spcPts val="1725"/>
              </a:spcBef>
              <a:spcAft>
                <a:spcPts val="600"/>
              </a:spcAft>
              <a:tabLst>
                <a:tab pos="72000" algn="l"/>
              </a:tabLst>
            </a:pPr>
            <a:r>
              <a:rPr lang="fr-FR" sz="2000" b="1" dirty="0">
                <a:solidFill>
                  <a:schemeClr val="accent1">
                    <a:lumMod val="50000"/>
                  </a:schemeClr>
                </a:solidFill>
                <a:ea typeface="Calibri" panose="020F0502020204030204" pitchFamily="34" charset="0"/>
                <a:cs typeface="Arial" panose="020B0604020202020204" pitchFamily="34" charset="0"/>
              </a:rPr>
              <a:t>Oui. Mais une seule invention sera retenue par inventeur ou institution. </a:t>
            </a:r>
          </a:p>
          <a:p>
            <a:pPr defTabSz="720000">
              <a:spcBef>
                <a:spcPts val="1725"/>
              </a:spcBef>
              <a:spcAft>
                <a:spcPts val="600"/>
              </a:spcAft>
              <a:tabLst>
                <a:tab pos="72000" algn="l"/>
              </a:tabLst>
            </a:pPr>
            <a:r>
              <a:rPr lang="fr-FR" sz="2000" b="1" dirty="0">
                <a:solidFill>
                  <a:schemeClr val="accent1">
                    <a:lumMod val="50000"/>
                  </a:schemeClr>
                </a:solidFill>
                <a:ea typeface="Times New Roman" panose="02020603050405020304" pitchFamily="18" charset="0"/>
                <a:cs typeface="Arial" panose="020B0604020202020204" pitchFamily="34" charset="0"/>
              </a:rPr>
              <a:t>N.B. : le candidat peut participer au concours par plus d’une invention, il suffit qu’il s’inscrive une autre fois en entrant un nouveau « login » et un nouveau « mot de passe » et une nouvelle adresse mail.</a:t>
            </a:r>
            <a:endParaRPr lang="fr-FR" sz="2000" b="1" dirty="0">
              <a:solidFill>
                <a:schemeClr val="accent1">
                  <a:lumMod val="50000"/>
                </a:schemeClr>
              </a:solidFill>
              <a:ea typeface="Calibri" panose="020F0502020204030204" pitchFamily="34" charset="0"/>
              <a:cs typeface="Arial" panose="020B0604020202020204" pitchFamily="34" charset="0"/>
            </a:endParaRPr>
          </a:p>
          <a:p>
            <a:pPr defTabSz="720000">
              <a:spcBef>
                <a:spcPts val="1725"/>
              </a:spcBef>
              <a:spcAft>
                <a:spcPts val="600"/>
              </a:spcAft>
              <a:tabLst>
                <a:tab pos="72000" algn="l"/>
              </a:tabLst>
            </a:pPr>
            <a:r>
              <a:rPr lang="fr-FR" sz="2000" b="1" dirty="0">
                <a:solidFill>
                  <a:srgbClr val="0070C0"/>
                </a:solidFill>
                <a:ea typeface="Times New Roman" panose="02020603050405020304" pitchFamily="18" charset="0"/>
                <a:cs typeface="Arial" panose="020B0604020202020204" pitchFamily="34" charset="0"/>
              </a:rPr>
              <a:t>Est-ce que je vais recevoir une confirmation de ma soumission ?</a:t>
            </a:r>
            <a:endParaRPr lang="fr-FR" sz="2000" b="1" dirty="0">
              <a:solidFill>
                <a:srgbClr val="0070C0"/>
              </a:solidFill>
              <a:ea typeface="Calibri" panose="020F0502020204030204" pitchFamily="34" charset="0"/>
              <a:cs typeface="Arial" panose="020B0604020202020204" pitchFamily="34" charset="0"/>
            </a:endParaRPr>
          </a:p>
          <a:p>
            <a:pPr defTabSz="720000">
              <a:spcBef>
                <a:spcPts val="1725"/>
              </a:spcBef>
              <a:spcAft>
                <a:spcPts val="600"/>
              </a:spcAft>
            </a:pPr>
            <a:r>
              <a:rPr lang="fr-FR" sz="2000" b="1" dirty="0">
                <a:solidFill>
                  <a:schemeClr val="accent1">
                    <a:lumMod val="50000"/>
                  </a:schemeClr>
                </a:solidFill>
                <a:ea typeface="Times New Roman" panose="02020603050405020304" pitchFamily="18" charset="0"/>
                <a:cs typeface="Arial" panose="020B0604020202020204" pitchFamily="34" charset="0"/>
              </a:rPr>
              <a:t>Oui. Vous allez recevoir un accusé de réception sur votre boite mail une fois votre candidature est validée.</a:t>
            </a:r>
          </a:p>
        </p:txBody>
      </p:sp>
    </p:spTree>
    <p:extLst>
      <p:ext uri="{BB962C8B-B14F-4D97-AF65-F5344CB8AC3E}">
        <p14:creationId xmlns:p14="http://schemas.microsoft.com/office/powerpoint/2010/main" val="754357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48342" y="0"/>
            <a:ext cx="12432703" cy="6858000"/>
          </a:xfrm>
          <a:prstGeom prst="rect">
            <a:avLst/>
          </a:prstGeom>
          <a:noFill/>
          <a:ln>
            <a:noFill/>
          </a:ln>
          <a:effectLst>
            <a:outerShdw dist="139699" dir="2700000" algn="tl">
              <a:srgbClr val="333333">
                <a:alpha val="65000"/>
              </a:srgbClr>
            </a:outerShdw>
          </a:effectLst>
        </p:spPr>
      </p:pic>
      <p:sp>
        <p:nvSpPr>
          <p:cNvPr id="3" name="Titre 4"/>
          <p:cNvSpPr txBox="1">
            <a:spLocks noGrp="1"/>
          </p:cNvSpPr>
          <p:nvPr>
            <p:ph type="title"/>
          </p:nvPr>
        </p:nvSpPr>
        <p:spPr>
          <a:xfrm>
            <a:off x="533400" y="1480457"/>
            <a:ext cx="9690447" cy="4103913"/>
          </a:xfrm>
        </p:spPr>
        <p:txBody>
          <a:bodyPr/>
          <a:lstStyle/>
          <a:p>
            <a:pPr>
              <a:lnSpc>
                <a:spcPct val="100000"/>
              </a:lnSpc>
            </a:pPr>
            <a:r>
              <a:rPr lang="fr-FR" sz="2000" dirty="0">
                <a:latin typeface="Times New Roman" panose="02020603050405020304" pitchFamily="18" charset="0"/>
                <a:cs typeface="Times New Roman" panose="02020603050405020304" pitchFamily="18" charset="0"/>
              </a:rPr>
              <a:t> </a:t>
            </a:r>
            <a:endParaRPr lang="fr-FR" sz="2000" b="1" u="sng" dirty="0">
              <a:solidFill>
                <a:schemeClr val="accent5"/>
              </a:solidFill>
            </a:endParaRPr>
          </a:p>
        </p:txBody>
      </p:sp>
      <p:sp>
        <p:nvSpPr>
          <p:cNvPr id="4" name="Rectangle 5"/>
          <p:cNvSpPr/>
          <p:nvPr/>
        </p:nvSpPr>
        <p:spPr>
          <a:xfrm>
            <a:off x="424543" y="522197"/>
            <a:ext cx="9448800" cy="1200329"/>
          </a:xfrm>
          <a:prstGeom prst="rect">
            <a:avLst/>
          </a:prstGeom>
          <a:noFill/>
          <a:ln>
            <a:noFill/>
            <a:prstDash val="solid"/>
          </a:ln>
        </p:spPr>
        <p:txBody>
          <a:bodyPr vert="horz" wrap="square" lIns="91440" tIns="45720" rIns="91440" bIns="45720" anchor="t" anchorCtr="0" compatLnSpc="1">
            <a:spAutoFit/>
          </a:bodyPr>
          <a:lstStyle/>
          <a:p>
            <a:pPr algn="ctr"/>
            <a:r>
              <a:rPr lang="fr-FR" sz="4000" b="1" dirty="0">
                <a:latin typeface="Times New Roman" panose="02020603050405020304" pitchFamily="18" charset="0"/>
                <a:cs typeface="Times New Roman" panose="02020603050405020304" pitchFamily="18" charset="0"/>
              </a:rPr>
              <a:t> </a:t>
            </a:r>
            <a:r>
              <a:rPr lang="fr-FR" sz="3200" b="1" dirty="0">
                <a:solidFill>
                  <a:srgbClr val="C00000"/>
                </a:solidFill>
                <a:latin typeface="Arial corps"/>
                <a:cs typeface="Aharoni" panose="02010803020104030203" pitchFamily="2" charset="-79"/>
              </a:rPr>
              <a:t>FAQ - Question/Réponse (2)</a:t>
            </a:r>
          </a:p>
          <a:p>
            <a:pPr algn="ctr"/>
            <a:endParaRPr lang="fr-FR" sz="3200" dirty="0">
              <a:solidFill>
                <a:srgbClr val="C00000"/>
              </a:solidFill>
              <a:latin typeface="+mj-lt"/>
              <a:cs typeface="Times New Roman" panose="02020603050405020304" pitchFamily="18" charset="0"/>
            </a:endParaRPr>
          </a:p>
        </p:txBody>
      </p:sp>
      <p:sp>
        <p:nvSpPr>
          <p:cNvPr id="5" name="Rectangle 4"/>
          <p:cNvSpPr/>
          <p:nvPr/>
        </p:nvSpPr>
        <p:spPr>
          <a:xfrm>
            <a:off x="2537906" y="1570337"/>
            <a:ext cx="7238391" cy="2862322"/>
          </a:xfrm>
          <a:prstGeom prst="rect">
            <a:avLst/>
          </a:prstGeom>
        </p:spPr>
        <p:txBody>
          <a:bodyPr wrap="square">
            <a:spAutoFit/>
          </a:bodyPr>
          <a:lstStyle/>
          <a:p>
            <a:pPr algn="just">
              <a:lnSpc>
                <a:spcPct val="150000"/>
              </a:lnSpc>
              <a:spcAft>
                <a:spcPts val="0"/>
              </a:spcAft>
            </a:pPr>
            <a:r>
              <a:rPr lang="fr-FR" sz="2000" b="1" dirty="0">
                <a:solidFill>
                  <a:srgbClr val="0070C0"/>
                </a:solidFill>
                <a:ea typeface="Times New Roman" panose="02020603050405020304" pitchFamily="18" charset="0"/>
                <a:cs typeface="Arial" panose="020B0604020202020204" pitchFamily="34" charset="0"/>
              </a:rPr>
              <a:t>Comment nous joindre ?</a:t>
            </a:r>
          </a:p>
          <a:p>
            <a:pPr algn="just">
              <a:lnSpc>
                <a:spcPct val="150000"/>
              </a:lnSpc>
              <a:spcAft>
                <a:spcPts val="0"/>
              </a:spcAft>
            </a:pPr>
            <a:r>
              <a:rPr lang="fr-FR" sz="2000" b="1" dirty="0">
                <a:solidFill>
                  <a:schemeClr val="accent1">
                    <a:lumMod val="50000"/>
                  </a:schemeClr>
                </a:solidFill>
                <a:ea typeface="Times New Roman" panose="02020603050405020304" pitchFamily="18" charset="0"/>
                <a:cs typeface="Arial" panose="020B0604020202020204" pitchFamily="34" charset="0"/>
              </a:rPr>
              <a:t>Au cas où les candidats souhaiteraient avoir des précisions ou des informations complémentaires, ceux-ci pourront:</a:t>
            </a:r>
          </a:p>
          <a:p>
            <a:pPr>
              <a:lnSpc>
                <a:spcPct val="150000"/>
              </a:lnSpc>
              <a:spcAft>
                <a:spcPts val="0"/>
              </a:spcAft>
            </a:pPr>
            <a:r>
              <a:rPr lang="fr-FR" sz="2000" b="1" dirty="0">
                <a:solidFill>
                  <a:schemeClr val="accent1">
                    <a:lumMod val="50000"/>
                  </a:schemeClr>
                </a:solidFill>
                <a:ea typeface="Times New Roman" panose="02020603050405020304" pitchFamily="18" charset="0"/>
                <a:cs typeface="Arial" panose="020B0604020202020204" pitchFamily="34" charset="0"/>
              </a:rPr>
              <a:t> Adresser leurs questions par écrit à </a:t>
            </a:r>
            <a:r>
              <a:rPr lang="fr-FR" sz="2000" b="1" u="sng" dirty="0">
                <a:solidFill>
                  <a:schemeClr val="accent1">
                    <a:lumMod val="50000"/>
                  </a:schemeClr>
                </a:solidFill>
                <a:ea typeface="Times New Roman" panose="02020603050405020304" pitchFamily="18" charset="0"/>
                <a:cs typeface="Arial" panose="020B0604020202020204" pitchFamily="34" charset="0"/>
                <a:hlinkClick r:id="rId3"/>
              </a:rPr>
              <a:t>concours.invention</a:t>
            </a:r>
            <a:r>
              <a:rPr lang="fr-FR" sz="2000" b="1" u="sng" dirty="0">
                <a:solidFill>
                  <a:schemeClr val="accent1">
                    <a:lumMod val="50000"/>
                  </a:schemeClr>
                </a:solidFill>
                <a:ea typeface="Calibri" panose="020F0502020204030204" pitchFamily="34" charset="0"/>
                <a:cs typeface="Arial" panose="020B0604020202020204" pitchFamily="34" charset="0"/>
                <a:hlinkClick r:id="rId3"/>
              </a:rPr>
              <a:t>@apii.tn</a:t>
            </a:r>
            <a:r>
              <a:rPr lang="fr-FR" sz="2000" b="1" dirty="0">
                <a:solidFill>
                  <a:schemeClr val="accent1">
                    <a:lumMod val="50000"/>
                  </a:schemeClr>
                </a:solidFill>
                <a:ea typeface="Calibri" panose="020F0502020204030204" pitchFamily="34" charset="0"/>
                <a:cs typeface="Arial" panose="020B0604020202020204" pitchFamily="34" charset="0"/>
              </a:rPr>
              <a:t> </a:t>
            </a:r>
          </a:p>
          <a:p>
            <a:pPr>
              <a:lnSpc>
                <a:spcPct val="150000"/>
              </a:lnSpc>
              <a:spcAft>
                <a:spcPts val="0"/>
              </a:spcAft>
            </a:pPr>
            <a:r>
              <a:rPr lang="fr-FR" sz="2000" b="1" dirty="0">
                <a:solidFill>
                  <a:schemeClr val="accent1">
                    <a:lumMod val="50000"/>
                  </a:schemeClr>
                </a:solidFill>
                <a:ea typeface="Times New Roman" panose="02020603050405020304" pitchFamily="18" charset="0"/>
                <a:cs typeface="Arial" panose="020B0604020202020204" pitchFamily="34" charset="0"/>
              </a:rPr>
              <a:t>Les réponses seront formulées dans un délai ne dépassant pas deux jours ouvrables. </a:t>
            </a:r>
          </a:p>
        </p:txBody>
      </p:sp>
    </p:spTree>
    <p:extLst>
      <p:ext uri="{BB962C8B-B14F-4D97-AF65-F5344CB8AC3E}">
        <p14:creationId xmlns:p14="http://schemas.microsoft.com/office/powerpoint/2010/main" val="3361449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13954" y="0"/>
            <a:ext cx="12432703" cy="6858000"/>
          </a:xfrm>
          <a:prstGeom prst="rect">
            <a:avLst/>
          </a:prstGeom>
          <a:noFill/>
          <a:ln>
            <a:noFill/>
          </a:ln>
          <a:effectLst>
            <a:outerShdw dist="139699" dir="2700000" algn="tl">
              <a:srgbClr val="333333">
                <a:alpha val="65000"/>
              </a:srgbClr>
            </a:outerShdw>
          </a:effectLst>
        </p:spPr>
      </p:pic>
      <p:sp>
        <p:nvSpPr>
          <p:cNvPr id="3" name="Titre 4"/>
          <p:cNvSpPr txBox="1">
            <a:spLocks noGrp="1"/>
          </p:cNvSpPr>
          <p:nvPr>
            <p:ph type="title"/>
          </p:nvPr>
        </p:nvSpPr>
        <p:spPr>
          <a:xfrm>
            <a:off x="533400" y="1480457"/>
            <a:ext cx="9690447" cy="4103913"/>
          </a:xfrm>
        </p:spPr>
        <p:txBody>
          <a:bodyPr/>
          <a:lstStyle/>
          <a:p>
            <a:pPr>
              <a:lnSpc>
                <a:spcPct val="100000"/>
              </a:lnSpc>
            </a:pPr>
            <a:r>
              <a:rPr lang="fr-FR" sz="2000" dirty="0">
                <a:latin typeface="Times New Roman" panose="02020603050405020304" pitchFamily="18" charset="0"/>
                <a:cs typeface="Times New Roman" panose="02020603050405020304" pitchFamily="18" charset="0"/>
              </a:rPr>
              <a:t> </a:t>
            </a:r>
            <a:endParaRPr lang="fr-FR" sz="2000" b="1" u="sng" dirty="0">
              <a:solidFill>
                <a:schemeClr val="accent5"/>
              </a:solidFill>
            </a:endParaRPr>
          </a:p>
        </p:txBody>
      </p:sp>
      <p:sp>
        <p:nvSpPr>
          <p:cNvPr id="4" name="Rectangle 5"/>
          <p:cNvSpPr/>
          <p:nvPr/>
        </p:nvSpPr>
        <p:spPr>
          <a:xfrm>
            <a:off x="1013018" y="1031262"/>
            <a:ext cx="9448800" cy="707886"/>
          </a:xfrm>
          <a:prstGeom prst="rect">
            <a:avLst/>
          </a:prstGeom>
          <a:noFill/>
          <a:ln>
            <a:noFill/>
            <a:prstDash val="solid"/>
          </a:ln>
        </p:spPr>
        <p:txBody>
          <a:bodyPr vert="horz" wrap="square" lIns="91440" tIns="45720" rIns="91440" bIns="45720" anchor="t" anchorCtr="0" compatLnSpc="1">
            <a:spAutoFit/>
          </a:bodyPr>
          <a:lstStyle/>
          <a:p>
            <a:pPr algn="ctr"/>
            <a:r>
              <a:rPr lang="fr-FR" sz="4000" b="1" dirty="0">
                <a:latin typeface="Times New Roman" panose="02020603050405020304" pitchFamily="18" charset="0"/>
                <a:cs typeface="Times New Roman" panose="02020603050405020304" pitchFamily="18" charset="0"/>
              </a:rPr>
              <a:t> </a:t>
            </a:r>
            <a:r>
              <a:rPr lang="fr-FR" sz="3200" b="1" dirty="0">
                <a:solidFill>
                  <a:srgbClr val="C00000"/>
                </a:solidFill>
                <a:latin typeface="Arial corps"/>
                <a:cs typeface="Aharoni" panose="02010803020104030203" pitchFamily="2" charset="-79"/>
              </a:rPr>
              <a:t>FAQ - Question/Réponse (3)</a:t>
            </a:r>
          </a:p>
        </p:txBody>
      </p:sp>
      <p:sp>
        <p:nvSpPr>
          <p:cNvPr id="5" name="Rectangle 4"/>
          <p:cNvSpPr/>
          <p:nvPr/>
        </p:nvSpPr>
        <p:spPr>
          <a:xfrm>
            <a:off x="1915885" y="1997839"/>
            <a:ext cx="7957458" cy="3785652"/>
          </a:xfrm>
          <a:prstGeom prst="rect">
            <a:avLst/>
          </a:prstGeom>
        </p:spPr>
        <p:txBody>
          <a:bodyPr wrap="square">
            <a:spAutoFit/>
          </a:bodyPr>
          <a:lstStyle/>
          <a:p>
            <a:pPr algn="just">
              <a:lnSpc>
                <a:spcPct val="150000"/>
              </a:lnSpc>
              <a:spcAft>
                <a:spcPts val="0"/>
              </a:spcAft>
            </a:pPr>
            <a:r>
              <a:rPr lang="fr-FR" sz="2000" b="1" dirty="0">
                <a:solidFill>
                  <a:schemeClr val="accent1">
                    <a:lumMod val="50000"/>
                  </a:schemeClr>
                </a:solidFill>
                <a:ea typeface="Times New Roman" panose="02020603050405020304" pitchFamily="18" charset="0"/>
                <a:cs typeface="Arial" panose="020B0604020202020204" pitchFamily="34" charset="0"/>
              </a:rPr>
              <a:t>N.B : A compter du </a:t>
            </a:r>
            <a:r>
              <a:rPr lang="fr-FR" sz="2000" b="1" dirty="0">
                <a:solidFill>
                  <a:srgbClr val="00B0F0"/>
                </a:solidFill>
                <a:ea typeface="Times New Roman" panose="02020603050405020304" pitchFamily="18" charset="0"/>
                <a:cs typeface="Arial" panose="020B0604020202020204" pitchFamily="34" charset="0"/>
              </a:rPr>
              <a:t>14 Février 2026, </a:t>
            </a:r>
            <a:r>
              <a:rPr lang="fr-FR" sz="2000" b="1" dirty="0">
                <a:solidFill>
                  <a:schemeClr val="accent1">
                    <a:lumMod val="50000"/>
                  </a:schemeClr>
                </a:solidFill>
                <a:ea typeface="Times New Roman" panose="02020603050405020304" pitchFamily="18" charset="0"/>
                <a:cs typeface="Arial" panose="020B0604020202020204" pitchFamily="34" charset="0"/>
              </a:rPr>
              <a:t>les questions ne seront plus acceptées et il sera procédé à la clôture de la publication des réponses.</a:t>
            </a:r>
          </a:p>
          <a:p>
            <a:pPr algn="just">
              <a:lnSpc>
                <a:spcPct val="150000"/>
              </a:lnSpc>
              <a:spcAft>
                <a:spcPts val="0"/>
              </a:spcAft>
            </a:pPr>
            <a:endParaRPr lang="fr-FR" sz="2000" b="1" dirty="0">
              <a:solidFill>
                <a:schemeClr val="accent1">
                  <a:lumMod val="50000"/>
                </a:schemeClr>
              </a:solidFill>
              <a:ea typeface="Times New Roman" panose="02020603050405020304" pitchFamily="18" charset="0"/>
              <a:cs typeface="Arial" panose="020B0604020202020204" pitchFamily="34" charset="0"/>
            </a:endParaRPr>
          </a:p>
          <a:p>
            <a:pPr algn="just">
              <a:lnSpc>
                <a:spcPct val="150000"/>
              </a:lnSpc>
              <a:spcAft>
                <a:spcPts val="0"/>
              </a:spcAft>
            </a:pPr>
            <a:r>
              <a:rPr lang="fr-FR" sz="2000" b="1" dirty="0">
                <a:solidFill>
                  <a:schemeClr val="accent1">
                    <a:lumMod val="50000"/>
                  </a:schemeClr>
                </a:solidFill>
                <a:ea typeface="Times New Roman" panose="02020603050405020304" pitchFamily="18" charset="0"/>
                <a:cs typeface="Arial" panose="020B0604020202020204" pitchFamily="34" charset="0"/>
              </a:rPr>
              <a:t> Pour plus d’informations:</a:t>
            </a:r>
          </a:p>
          <a:p>
            <a:pPr algn="just">
              <a:lnSpc>
                <a:spcPct val="150000"/>
              </a:lnSpc>
              <a:spcAft>
                <a:spcPts val="0"/>
              </a:spcAft>
            </a:pPr>
            <a:r>
              <a:rPr lang="fr-FR" sz="2000" b="1" dirty="0">
                <a:solidFill>
                  <a:schemeClr val="accent1">
                    <a:lumMod val="50000"/>
                  </a:schemeClr>
                </a:solidFill>
                <a:ea typeface="Times New Roman" panose="02020603050405020304" pitchFamily="18" charset="0"/>
                <a:cs typeface="Arial" panose="020B0604020202020204" pitchFamily="34" charset="0"/>
              </a:rPr>
              <a:t> - Contacter la Direction régionale de l’APII, Le Centre d’Innovation et de Développement technologique ou la Direction de la Coordination et du Développement Régional </a:t>
            </a:r>
          </a:p>
          <a:p>
            <a:pPr algn="just">
              <a:lnSpc>
                <a:spcPct val="150000"/>
              </a:lnSpc>
              <a:spcAft>
                <a:spcPts val="0"/>
              </a:spcAft>
            </a:pPr>
            <a:r>
              <a:rPr lang="fr-FR" sz="2000" b="1" dirty="0">
                <a:solidFill>
                  <a:schemeClr val="accent1">
                    <a:lumMod val="50000"/>
                  </a:schemeClr>
                </a:solidFill>
                <a:ea typeface="Times New Roman" panose="02020603050405020304" pitchFamily="18" charset="0"/>
                <a:cs typeface="Arial" panose="020B0604020202020204" pitchFamily="34" charset="0"/>
              </a:rPr>
              <a:t>-  Appeler: (216) 70162901</a:t>
            </a:r>
          </a:p>
        </p:txBody>
      </p:sp>
    </p:spTree>
    <p:extLst>
      <p:ext uri="{BB962C8B-B14F-4D97-AF65-F5344CB8AC3E}">
        <p14:creationId xmlns:p14="http://schemas.microsoft.com/office/powerpoint/2010/main" val="2017158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Image 2"/>
          <p:cNvPicPr>
            <a:picLocks noChangeAspect="1"/>
          </p:cNvPicPr>
          <p:nvPr/>
        </p:nvPicPr>
        <p:blipFill>
          <a:blip r:embed="rId2"/>
          <a:stretch>
            <a:fillRect/>
          </a:stretch>
        </p:blipFill>
        <p:spPr>
          <a:xfrm>
            <a:off x="0" y="0"/>
            <a:ext cx="12432703" cy="6858000"/>
          </a:xfrm>
          <a:prstGeom prst="rect">
            <a:avLst/>
          </a:prstGeom>
          <a:noFill/>
          <a:ln>
            <a:noFill/>
          </a:ln>
          <a:effectLst>
            <a:outerShdw dist="139699" dir="2700000" algn="tl">
              <a:srgbClr val="333333">
                <a:alpha val="65000"/>
              </a:srgbClr>
            </a:outerShdw>
          </a:effectLst>
        </p:spPr>
      </p:pic>
      <p:sp>
        <p:nvSpPr>
          <p:cNvPr id="5" name="Rectangle 5"/>
          <p:cNvSpPr/>
          <p:nvPr/>
        </p:nvSpPr>
        <p:spPr>
          <a:xfrm>
            <a:off x="670934" y="320022"/>
            <a:ext cx="9448800" cy="707886"/>
          </a:xfrm>
          <a:prstGeom prst="rect">
            <a:avLst/>
          </a:prstGeom>
          <a:noFill/>
          <a:ln>
            <a:noFill/>
            <a:prstDash val="solid"/>
          </a:ln>
        </p:spPr>
        <p:txBody>
          <a:bodyPr vert="horz" wrap="square" lIns="91440" tIns="45720" rIns="91440" bIns="45720" anchor="t" anchorCtr="0" compatLnSpc="1">
            <a:spAutoFit/>
          </a:bodyPr>
          <a:lstStyle/>
          <a:p>
            <a:pPr algn="ctr"/>
            <a:r>
              <a:rPr lang="fr-FR" sz="4000" b="1" dirty="0">
                <a:solidFill>
                  <a:srgbClr val="C00000"/>
                </a:solidFill>
                <a:latin typeface="Times New Roman" panose="02020603050405020304" pitchFamily="18" charset="0"/>
                <a:cs typeface="Times New Roman" panose="02020603050405020304" pitchFamily="18" charset="0"/>
              </a:rPr>
              <a:t>Vidéo promotionnelle du concours</a:t>
            </a:r>
            <a:endParaRPr lang="fr-FR" sz="3200" b="1" dirty="0">
              <a:solidFill>
                <a:srgbClr val="C00000"/>
              </a:solidFill>
              <a:latin typeface="Arial corps"/>
              <a:cs typeface="Aharoni" panose="02010803020104030203" pitchFamily="2" charset="-79"/>
            </a:endParaRPr>
          </a:p>
        </p:txBody>
      </p:sp>
      <p:pic>
        <p:nvPicPr>
          <p:cNvPr id="4" name="Imag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1395" y="1184528"/>
            <a:ext cx="7455092" cy="4221558"/>
          </a:xfrm>
          <a:prstGeom prst="rect">
            <a:avLst/>
          </a:prstGeom>
        </p:spPr>
      </p:pic>
      <p:sp>
        <p:nvSpPr>
          <p:cNvPr id="7" name="Rectangle 6"/>
          <p:cNvSpPr/>
          <p:nvPr/>
        </p:nvSpPr>
        <p:spPr>
          <a:xfrm>
            <a:off x="4017109" y="5853719"/>
            <a:ext cx="5812810" cy="400110"/>
          </a:xfrm>
          <a:prstGeom prst="rect">
            <a:avLst/>
          </a:prstGeom>
        </p:spPr>
        <p:txBody>
          <a:bodyPr wrap="none">
            <a:spAutoFit/>
          </a:bodyPr>
          <a:lstStyle/>
          <a:p>
            <a:r>
              <a:rPr lang="fr-FR" sz="2000" b="1" dirty="0"/>
              <a:t>https://youtu.be/p-HIR2EKd6A?si=vPyv0PLgz_tj_n17</a:t>
            </a:r>
          </a:p>
        </p:txBody>
      </p:sp>
    </p:spTree>
    <p:extLst>
      <p:ext uri="{BB962C8B-B14F-4D97-AF65-F5344CB8AC3E}">
        <p14:creationId xmlns:p14="http://schemas.microsoft.com/office/powerpoint/2010/main" val="2369398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name="Slide14">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16906" y="-87085"/>
            <a:ext cx="12432703" cy="6858000"/>
          </a:xfrm>
          <a:prstGeom prst="rect">
            <a:avLst/>
          </a:prstGeom>
          <a:noFill/>
          <a:ln>
            <a:noFill/>
          </a:ln>
          <a:effectLst>
            <a:outerShdw dist="139699" dir="2700000" algn="tl">
              <a:srgbClr val="333333">
                <a:alpha val="65000"/>
              </a:srgbClr>
            </a:outerShdw>
          </a:effectLst>
        </p:spPr>
      </p:pic>
      <p:sp>
        <p:nvSpPr>
          <p:cNvPr id="3" name="Titre 4"/>
          <p:cNvSpPr txBox="1">
            <a:spLocks noGrp="1"/>
          </p:cNvSpPr>
          <p:nvPr>
            <p:ph type="title"/>
          </p:nvPr>
        </p:nvSpPr>
        <p:spPr>
          <a:xfrm>
            <a:off x="206829" y="185057"/>
            <a:ext cx="12104910" cy="5548202"/>
          </a:xfrm>
        </p:spPr>
        <p:txBody>
          <a:bodyPr/>
          <a:lstStyle/>
          <a:p>
            <a:pPr algn="ctr">
              <a:lnSpc>
                <a:spcPct val="115000"/>
              </a:lnSpc>
            </a:pPr>
            <a:br>
              <a:rPr lang="ar-TN" sz="3200" b="1" dirty="0">
                <a:latin typeface="Traditional Arabic" pitchFamily="18"/>
                <a:cs typeface="Traditional Arabic" pitchFamily="18"/>
                <a:hlinkClick r:id="rId3"/>
              </a:rPr>
            </a:br>
            <a:br>
              <a:rPr lang="fr-FR" sz="3200" b="1" dirty="0">
                <a:latin typeface="Traditional Arabic" pitchFamily="18"/>
                <a:cs typeface="Traditional Arabic" pitchFamily="18"/>
              </a:rPr>
            </a:br>
            <a:br>
              <a:rPr lang="fr-FR" sz="3200" b="1" dirty="0">
                <a:latin typeface="Traditional Arabic" pitchFamily="18"/>
                <a:cs typeface="Traditional Arabic" pitchFamily="18"/>
              </a:rPr>
            </a:br>
            <a:br>
              <a:rPr lang="fr-FR" sz="3200" b="1" dirty="0">
                <a:latin typeface="Traditional Arabic" pitchFamily="18"/>
                <a:cs typeface="Traditional Arabic" pitchFamily="18"/>
              </a:rPr>
            </a:br>
            <a:br>
              <a:rPr lang="fr-FR" sz="3200" b="1" dirty="0">
                <a:latin typeface="Traditional Arabic" pitchFamily="18"/>
                <a:cs typeface="Traditional Arabic" pitchFamily="18"/>
              </a:rPr>
            </a:br>
            <a:r>
              <a:rPr lang="fr-FR" sz="3200" b="1" dirty="0">
                <a:latin typeface="Traditional Arabic" pitchFamily="18"/>
                <a:cs typeface="Traditional Arabic" pitchFamily="18"/>
              </a:rPr>
              <a:t>                          </a:t>
            </a:r>
            <a:r>
              <a:rPr lang="fr-FR" sz="6000" b="1" u="sng" dirty="0">
                <a:solidFill>
                  <a:srgbClr val="00B0F0"/>
                </a:solidFill>
                <a:latin typeface="Arial" panose="020B0604020202020204" pitchFamily="34" charset="0"/>
                <a:cs typeface="Arial" panose="020B0604020202020204" pitchFamily="34" charset="0"/>
              </a:rPr>
              <a:t>Merci pour votre</a:t>
            </a:r>
            <a:br>
              <a:rPr lang="fr-FR" sz="6000" b="1" u="sng" dirty="0">
                <a:solidFill>
                  <a:srgbClr val="00B0F0"/>
                </a:solidFill>
                <a:latin typeface="Arial" panose="020B0604020202020204" pitchFamily="34" charset="0"/>
                <a:cs typeface="Arial" panose="020B0604020202020204" pitchFamily="34" charset="0"/>
              </a:rPr>
            </a:br>
            <a:r>
              <a:rPr lang="fr-FR" sz="6000" b="1" dirty="0">
                <a:solidFill>
                  <a:srgbClr val="00B0F0"/>
                </a:solidFill>
                <a:latin typeface="Arial" panose="020B0604020202020204" pitchFamily="34" charset="0"/>
                <a:cs typeface="Arial" panose="020B0604020202020204" pitchFamily="34" charset="0"/>
              </a:rPr>
              <a:t>                </a:t>
            </a:r>
            <a:r>
              <a:rPr lang="fr-FR" sz="6000" b="1" u="sng" dirty="0">
                <a:solidFill>
                  <a:srgbClr val="00B0F0"/>
                </a:solidFill>
                <a:latin typeface="Arial" panose="020B0604020202020204" pitchFamily="34" charset="0"/>
                <a:cs typeface="Arial" panose="020B0604020202020204" pitchFamily="34" charset="0"/>
              </a:rPr>
              <a:t>Attention</a:t>
            </a:r>
            <a:br>
              <a:rPr lang="fr-FR" sz="6000" b="1" u="sng" dirty="0">
                <a:solidFill>
                  <a:srgbClr val="00B0F0"/>
                </a:solidFill>
                <a:latin typeface="Arial" panose="020B0604020202020204" pitchFamily="34" charset="0"/>
                <a:cs typeface="Arial" panose="020B0604020202020204" pitchFamily="34" charset="0"/>
              </a:rPr>
            </a:br>
            <a:r>
              <a:rPr lang="fr-FR" sz="4000" b="1" dirty="0">
                <a:latin typeface="Traditional Arabic" pitchFamily="18"/>
                <a:cs typeface="Traditional Arabic" pitchFamily="18"/>
              </a:rPr>
              <a:t>www.apiiconcours.tn</a:t>
            </a:r>
            <a:br>
              <a:rPr lang="fr-FR" sz="9600" b="1" u="sng" dirty="0">
                <a:solidFill>
                  <a:srgbClr val="FF0000"/>
                </a:solidFill>
                <a:latin typeface="Arial" panose="020B0604020202020204" pitchFamily="34" charset="0"/>
                <a:cs typeface="Arial" panose="020B0604020202020204" pitchFamily="34" charset="0"/>
              </a:rPr>
            </a:br>
            <a:br>
              <a:rPr lang="fr-FR" sz="4800" b="1" u="sng" dirty="0">
                <a:solidFill>
                  <a:srgbClr val="FF0000"/>
                </a:solidFill>
                <a:latin typeface="Arial" panose="020B0604020202020204" pitchFamily="34" charset="0"/>
                <a:cs typeface="Arial" panose="020B0604020202020204" pitchFamily="34" charset="0"/>
              </a:rPr>
            </a:br>
            <a:br>
              <a:rPr lang="fr-FR" sz="2800" b="1" dirty="0">
                <a:latin typeface="Traditional Arabic" pitchFamily="18"/>
                <a:cs typeface="Traditional Arabic" pitchFamily="18"/>
              </a:rPr>
            </a:br>
            <a:br>
              <a:rPr lang="fr-FR" sz="2800" b="1" dirty="0">
                <a:latin typeface="Traditional Arabic" pitchFamily="18"/>
                <a:cs typeface="Traditional Arabic" pitchFamily="18"/>
              </a:rPr>
            </a:br>
            <a:r>
              <a:rPr lang="ar-TN" sz="2400" b="1" dirty="0"/>
              <a:t> </a:t>
            </a:r>
            <a:endParaRPr lang="fr-FR" sz="2400" b="1" dirty="0">
              <a:cs typeface="Traditional Arabic"/>
            </a:endParaRPr>
          </a:p>
        </p:txBody>
      </p:sp>
      <p:pic>
        <p:nvPicPr>
          <p:cNvPr id="4" name="Picture 4" descr="Fell"/>
          <p:cNvPicPr>
            <a:picLocks noChangeAspect="1"/>
          </p:cNvPicPr>
          <p:nvPr/>
        </p:nvPicPr>
        <p:blipFill>
          <a:blip r:embed="rId4"/>
          <a:srcRect/>
          <a:stretch>
            <a:fillRect/>
          </a:stretch>
        </p:blipFill>
        <p:spPr>
          <a:xfrm>
            <a:off x="1087775" y="591014"/>
            <a:ext cx="2448886" cy="35513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12192000" cy="6998329"/>
          </a:xfrm>
          <a:prstGeom prst="rect">
            <a:avLst/>
          </a:prstGeom>
          <a:noFill/>
          <a:ln>
            <a:noFill/>
          </a:ln>
          <a:effectLst>
            <a:outerShdw dist="139699" dir="2700000" algn="tl">
              <a:srgbClr val="333333">
                <a:alpha val="65000"/>
              </a:srgbClr>
            </a:outerShdw>
          </a:effectLst>
        </p:spPr>
      </p:pic>
      <p:sp>
        <p:nvSpPr>
          <p:cNvPr id="3" name="Titre 4"/>
          <p:cNvSpPr txBox="1">
            <a:spLocks noGrp="1"/>
          </p:cNvSpPr>
          <p:nvPr>
            <p:ph type="title"/>
          </p:nvPr>
        </p:nvSpPr>
        <p:spPr>
          <a:xfrm>
            <a:off x="1962616" y="1543176"/>
            <a:ext cx="7939206" cy="3263000"/>
          </a:xfrm>
          <a:solidFill>
            <a:schemeClr val="bg2"/>
          </a:solidFill>
        </p:spPr>
        <p:txBody>
          <a:bodyPr/>
          <a:lstStyle/>
          <a:p>
            <a:pPr>
              <a:lnSpc>
                <a:spcPct val="150000"/>
              </a:lnSpc>
            </a:pPr>
            <a:r>
              <a:rPr lang="fr-FR" sz="1800" b="1" dirty="0">
                <a:solidFill>
                  <a:srgbClr val="FF0000"/>
                </a:solidFill>
                <a:latin typeface="Arial corps"/>
                <a:cs typeface="Traditional Arabic" pitchFamily="18"/>
              </a:rPr>
              <a:t>1ère Edition  : 2016</a:t>
            </a:r>
            <a:br>
              <a:rPr lang="fr-FR" sz="1800" b="1" dirty="0">
                <a:solidFill>
                  <a:schemeClr val="accent1">
                    <a:lumMod val="50000"/>
                  </a:schemeClr>
                </a:solidFill>
                <a:latin typeface="Arial corps"/>
                <a:cs typeface="Traditional Arabic" pitchFamily="18"/>
              </a:rPr>
            </a:br>
            <a:r>
              <a:rPr lang="fr-FR" sz="2000" b="1" dirty="0">
                <a:solidFill>
                  <a:schemeClr val="accent1">
                    <a:lumMod val="50000"/>
                  </a:schemeClr>
                </a:solidFill>
                <a:latin typeface="Arial corps"/>
                <a:cs typeface="+mn-cs"/>
              </a:rPr>
              <a:t>282 participants se sont inscrits sur le lien du concours; </a:t>
            </a:r>
            <a:br>
              <a:rPr lang="fr-FR" sz="2000" b="1" dirty="0">
                <a:solidFill>
                  <a:schemeClr val="accent1">
                    <a:lumMod val="50000"/>
                  </a:schemeClr>
                </a:solidFill>
                <a:latin typeface="Arial corps"/>
                <a:cs typeface="+mn-cs"/>
              </a:rPr>
            </a:br>
            <a:r>
              <a:rPr lang="fr-FR" sz="2000" b="1" dirty="0">
                <a:solidFill>
                  <a:schemeClr val="accent1">
                    <a:lumMod val="50000"/>
                  </a:schemeClr>
                </a:solidFill>
                <a:latin typeface="Arial corps"/>
                <a:cs typeface="+mn-cs"/>
              </a:rPr>
              <a:t>171 dossiers ont été déposés;</a:t>
            </a:r>
            <a:br>
              <a:rPr lang="fr-FR" sz="2000" b="1" dirty="0">
                <a:solidFill>
                  <a:schemeClr val="accent1">
                    <a:lumMod val="50000"/>
                  </a:schemeClr>
                </a:solidFill>
                <a:latin typeface="Arial corps"/>
                <a:cs typeface="+mn-cs"/>
              </a:rPr>
            </a:br>
            <a:r>
              <a:rPr lang="fr-FR" sz="2000" b="1" dirty="0">
                <a:solidFill>
                  <a:schemeClr val="accent1">
                    <a:lumMod val="50000"/>
                  </a:schemeClr>
                </a:solidFill>
                <a:latin typeface="Arial corps"/>
                <a:cs typeface="+mn-cs"/>
              </a:rPr>
              <a:t>161 dossiers  ont été acceptés</a:t>
            </a:r>
            <a:r>
              <a:rPr lang="fr-FR" sz="1800" b="1" dirty="0">
                <a:solidFill>
                  <a:schemeClr val="accent1">
                    <a:lumMod val="50000"/>
                  </a:schemeClr>
                </a:solidFill>
                <a:latin typeface="Arial corps"/>
                <a:cs typeface="+mn-cs"/>
              </a:rPr>
              <a:t>.</a:t>
            </a:r>
            <a:br>
              <a:rPr lang="fr-FR" sz="1800" b="1" dirty="0">
                <a:solidFill>
                  <a:schemeClr val="accent1">
                    <a:lumMod val="50000"/>
                  </a:schemeClr>
                </a:solidFill>
                <a:latin typeface="Arial corps"/>
                <a:cs typeface="+mn-cs"/>
              </a:rPr>
            </a:br>
            <a:endParaRPr lang="fr-FR" sz="1800" b="1" dirty="0">
              <a:solidFill>
                <a:schemeClr val="accent1">
                  <a:lumMod val="50000"/>
                </a:schemeClr>
              </a:solidFill>
              <a:latin typeface="Arial corps"/>
              <a:cs typeface="+mn-cs"/>
            </a:endParaRPr>
          </a:p>
        </p:txBody>
      </p:sp>
      <p:sp>
        <p:nvSpPr>
          <p:cNvPr id="4" name="Rectangle 5"/>
          <p:cNvSpPr/>
          <p:nvPr/>
        </p:nvSpPr>
        <p:spPr>
          <a:xfrm>
            <a:off x="1694124" y="621517"/>
            <a:ext cx="8174034" cy="769441"/>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ar-TN" sz="4400" b="1" i="0" u="none" strike="noStrike" kern="1200" cap="none" spc="0" baseline="0" dirty="0">
                <a:solidFill>
                  <a:srgbClr val="C00000"/>
                </a:solidFill>
                <a:effectLst>
                  <a:outerShdw dist="38096" dir="2700000">
                    <a:srgbClr val="C0C0C0"/>
                  </a:outerShdw>
                </a:effectLst>
                <a:uFillTx/>
                <a:latin typeface="Traditional Arabic" pitchFamily="18"/>
                <a:cs typeface="Traditional Arabic" pitchFamily="18"/>
              </a:rPr>
              <a:t> </a:t>
            </a:r>
            <a:r>
              <a:rPr lang="fr-FR" sz="3200" b="1" dirty="0">
                <a:solidFill>
                  <a:srgbClr val="C00000"/>
                </a:solidFill>
                <a:latin typeface="Arial corps"/>
                <a:ea typeface=""/>
                <a:cs typeface="Aharoni" panose="02010803020104030203" pitchFamily="2" charset="-79"/>
              </a:rPr>
              <a:t>Synthèse des trois éditions précédentes</a:t>
            </a:r>
          </a:p>
        </p:txBody>
      </p:sp>
    </p:spTree>
    <p:extLst>
      <p:ext uri="{BB962C8B-B14F-4D97-AF65-F5344CB8AC3E}">
        <p14:creationId xmlns:p14="http://schemas.microsoft.com/office/powerpoint/2010/main" val="987907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name="Slide3">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62568"/>
            <a:ext cx="12125904" cy="6920568"/>
          </a:xfrm>
          <a:prstGeom prst="rect">
            <a:avLst/>
          </a:prstGeom>
          <a:noFill/>
          <a:ln>
            <a:noFill/>
          </a:ln>
          <a:effectLst>
            <a:outerShdw dist="139699" dir="2700000" algn="tl">
              <a:srgbClr val="333333">
                <a:alpha val="65000"/>
              </a:srgbClr>
            </a:outerShdw>
          </a:effectLst>
        </p:spPr>
      </p:pic>
      <p:sp>
        <p:nvSpPr>
          <p:cNvPr id="3" name="Titre 4"/>
          <p:cNvSpPr txBox="1">
            <a:spLocks noGrp="1"/>
          </p:cNvSpPr>
          <p:nvPr>
            <p:ph type="title"/>
          </p:nvPr>
        </p:nvSpPr>
        <p:spPr>
          <a:xfrm>
            <a:off x="109330" y="457200"/>
            <a:ext cx="12245009" cy="6241774"/>
          </a:xfrm>
        </p:spPr>
        <p:txBody>
          <a:bodyPr/>
          <a:lstStyle/>
          <a:p>
            <a:pPr algn="just">
              <a:lnSpc>
                <a:spcPct val="150000"/>
              </a:lnSpc>
            </a:pPr>
            <a:r>
              <a:rPr lang="fr-FR" sz="2800" b="1" dirty="0">
                <a:solidFill>
                  <a:schemeClr val="accent1">
                    <a:lumMod val="50000"/>
                  </a:schemeClr>
                </a:solidFill>
                <a:latin typeface="+mj-lt"/>
                <a:cs typeface="Traditional Arabic" pitchFamily="18"/>
              </a:rPr>
              <a:t>1</a:t>
            </a:r>
            <a:r>
              <a:rPr lang="fr-FR" sz="2800" b="1" baseline="30000" dirty="0">
                <a:solidFill>
                  <a:schemeClr val="accent1">
                    <a:lumMod val="50000"/>
                  </a:schemeClr>
                </a:solidFill>
                <a:latin typeface="+mj-lt"/>
                <a:cs typeface="Traditional Arabic" pitchFamily="18"/>
              </a:rPr>
              <a:t>er</a:t>
            </a:r>
            <a:endParaRPr lang="fr-FR" sz="2800" b="1" dirty="0">
              <a:solidFill>
                <a:schemeClr val="accent1">
                  <a:lumMod val="50000"/>
                </a:schemeClr>
              </a:solidFill>
              <a:latin typeface="+mj-lt"/>
              <a:cs typeface="Traditional Arabic" pitchFamily="18"/>
            </a:endParaRPr>
          </a:p>
        </p:txBody>
      </p:sp>
      <p:sp>
        <p:nvSpPr>
          <p:cNvPr id="4" name="Rectangle 5"/>
          <p:cNvSpPr/>
          <p:nvPr/>
        </p:nvSpPr>
        <p:spPr>
          <a:xfrm>
            <a:off x="5922423" y="117840"/>
            <a:ext cx="322524" cy="769441"/>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ar-TN" sz="4400" b="1" i="0" u="none" strike="noStrike" kern="1200" cap="none" spc="0" baseline="0" dirty="0">
                <a:solidFill>
                  <a:srgbClr val="C00000"/>
                </a:solidFill>
                <a:effectLst>
                  <a:outerShdw dist="38096" dir="2700000">
                    <a:srgbClr val="C0C0C0"/>
                  </a:outerShdw>
                </a:effectLst>
                <a:uFillTx/>
                <a:latin typeface="Traditional Arabic" pitchFamily="18"/>
                <a:cs typeface="Traditional Arabic" pitchFamily="18"/>
              </a:rPr>
              <a:t> </a:t>
            </a:r>
            <a:endParaRPr lang="fr-FR" sz="2800" b="1" i="0" u="none" strike="noStrike" kern="1200" cap="none" spc="0" baseline="0" dirty="0">
              <a:solidFill>
                <a:srgbClr val="C00000"/>
              </a:solidFill>
              <a:effectLst>
                <a:outerShdw dist="38096" dir="2700000">
                  <a:srgbClr val="C0C0C0"/>
                </a:outerShdw>
              </a:effectLst>
              <a:uFillTx/>
              <a:latin typeface="+mj-lt"/>
              <a:cs typeface="Times New Roman" panose="02020603050405020304" pitchFamily="18" charset="0"/>
            </a:endParaRPr>
          </a:p>
        </p:txBody>
      </p:sp>
      <p:pic>
        <p:nvPicPr>
          <p:cNvPr id="5" name="Image 4" descr="C:\Users\akila_t\Desktop\13++.PNG"/>
          <p:cNvPicPr/>
          <p:nvPr/>
        </p:nvPicPr>
        <p:blipFill>
          <a:blip r:embed="rId3">
            <a:extLst>
              <a:ext uri="{28A0092B-C50C-407E-A947-70E740481C1C}">
                <a14:useLocalDpi xmlns:a14="http://schemas.microsoft.com/office/drawing/2010/main" val="0"/>
              </a:ext>
            </a:extLst>
          </a:blip>
          <a:srcRect/>
          <a:stretch>
            <a:fillRect/>
          </a:stretch>
        </p:blipFill>
        <p:spPr bwMode="auto">
          <a:xfrm>
            <a:off x="170662" y="920755"/>
            <a:ext cx="4721086" cy="2916749"/>
          </a:xfrm>
          <a:prstGeom prst="rect">
            <a:avLst/>
          </a:prstGeom>
          <a:noFill/>
          <a:ln>
            <a:noFill/>
          </a:ln>
        </p:spPr>
      </p:pic>
      <p:pic>
        <p:nvPicPr>
          <p:cNvPr id="6" name="Image 5" descr="C:\Users\akila_t\Desktop\14+++.PNG"/>
          <p:cNvPicPr/>
          <p:nvPr/>
        </p:nvPicPr>
        <p:blipFill>
          <a:blip r:embed="rId4">
            <a:extLst>
              <a:ext uri="{28A0092B-C50C-407E-A947-70E740481C1C}">
                <a14:useLocalDpi xmlns:a14="http://schemas.microsoft.com/office/drawing/2010/main" val="0"/>
              </a:ext>
            </a:extLst>
          </a:blip>
          <a:srcRect/>
          <a:stretch>
            <a:fillRect/>
          </a:stretch>
        </p:blipFill>
        <p:spPr bwMode="auto">
          <a:xfrm>
            <a:off x="6473546" y="807930"/>
            <a:ext cx="5038334" cy="3091806"/>
          </a:xfrm>
          <a:prstGeom prst="rect">
            <a:avLst/>
          </a:prstGeom>
          <a:noFill/>
          <a:ln>
            <a:noFill/>
          </a:ln>
        </p:spPr>
      </p:pic>
      <p:pic>
        <p:nvPicPr>
          <p:cNvPr id="7" name="Image 6" descr="C:\Users\akila_t\Desktop\15+++.PNG"/>
          <p:cNvPicPr/>
          <p:nvPr/>
        </p:nvPicPr>
        <p:blipFill>
          <a:blip r:embed="rId5">
            <a:extLst>
              <a:ext uri="{28A0092B-C50C-407E-A947-70E740481C1C}">
                <a14:useLocalDpi xmlns:a14="http://schemas.microsoft.com/office/drawing/2010/main" val="0"/>
              </a:ext>
            </a:extLst>
          </a:blip>
          <a:srcRect/>
          <a:stretch>
            <a:fillRect/>
          </a:stretch>
        </p:blipFill>
        <p:spPr bwMode="auto">
          <a:xfrm>
            <a:off x="3795304" y="3837504"/>
            <a:ext cx="4576762" cy="2720534"/>
          </a:xfrm>
          <a:prstGeom prst="rect">
            <a:avLst/>
          </a:prstGeom>
          <a:noFill/>
          <a:ln>
            <a:noFill/>
          </a:ln>
        </p:spPr>
      </p:pic>
      <p:sp>
        <p:nvSpPr>
          <p:cNvPr id="8" name="ZoneTexte 7"/>
          <p:cNvSpPr txBox="1"/>
          <p:nvPr/>
        </p:nvSpPr>
        <p:spPr>
          <a:xfrm>
            <a:off x="25694" y="718279"/>
            <a:ext cx="1718533" cy="369332"/>
          </a:xfrm>
          <a:prstGeom prst="rect">
            <a:avLst/>
          </a:prstGeom>
          <a:noFill/>
        </p:spPr>
        <p:txBody>
          <a:bodyPr wrap="square" rtlCol="0">
            <a:spAutoFit/>
          </a:bodyPr>
          <a:lstStyle/>
          <a:p>
            <a:r>
              <a:rPr lang="fr-FR" dirty="0">
                <a:solidFill>
                  <a:srgbClr val="0070C0"/>
                </a:solidFill>
                <a:latin typeface="Algerian" panose="04020705040A02060702" pitchFamily="82" charset="0"/>
              </a:rPr>
              <a:t>1</a:t>
            </a:r>
            <a:r>
              <a:rPr lang="fr-FR" baseline="30000" dirty="0">
                <a:solidFill>
                  <a:srgbClr val="0070C0"/>
                </a:solidFill>
                <a:latin typeface="Algerian" panose="04020705040A02060702" pitchFamily="82" charset="0"/>
              </a:rPr>
              <a:t>ère</a:t>
            </a:r>
            <a:r>
              <a:rPr lang="fr-FR" dirty="0">
                <a:solidFill>
                  <a:srgbClr val="0070C0"/>
                </a:solidFill>
                <a:latin typeface="Algerian" panose="04020705040A02060702" pitchFamily="82" charset="0"/>
              </a:rPr>
              <a:t> LAUREAT</a:t>
            </a:r>
          </a:p>
        </p:txBody>
      </p:sp>
      <p:sp>
        <p:nvSpPr>
          <p:cNvPr id="9" name="ZoneTexte 8"/>
          <p:cNvSpPr txBox="1"/>
          <p:nvPr/>
        </p:nvSpPr>
        <p:spPr>
          <a:xfrm>
            <a:off x="6379468" y="860324"/>
            <a:ext cx="2652558" cy="369332"/>
          </a:xfrm>
          <a:prstGeom prst="rect">
            <a:avLst/>
          </a:prstGeom>
          <a:noFill/>
        </p:spPr>
        <p:txBody>
          <a:bodyPr wrap="square" rtlCol="0">
            <a:spAutoFit/>
          </a:bodyPr>
          <a:lstStyle/>
          <a:p>
            <a:r>
              <a:rPr lang="fr-FR" dirty="0">
                <a:solidFill>
                  <a:srgbClr val="0070C0"/>
                </a:solidFill>
                <a:latin typeface="Algerian" panose="04020705040A02060702" pitchFamily="82" charset="0"/>
              </a:rPr>
              <a:t>2ème LAUREAT</a:t>
            </a:r>
          </a:p>
        </p:txBody>
      </p:sp>
      <p:sp>
        <p:nvSpPr>
          <p:cNvPr id="10" name="ZoneTexte 9"/>
          <p:cNvSpPr txBox="1"/>
          <p:nvPr/>
        </p:nvSpPr>
        <p:spPr>
          <a:xfrm>
            <a:off x="3706689" y="3732351"/>
            <a:ext cx="2652558" cy="369332"/>
          </a:xfrm>
          <a:prstGeom prst="rect">
            <a:avLst/>
          </a:prstGeom>
          <a:noFill/>
        </p:spPr>
        <p:txBody>
          <a:bodyPr wrap="square" rtlCol="0">
            <a:spAutoFit/>
          </a:bodyPr>
          <a:lstStyle/>
          <a:p>
            <a:r>
              <a:rPr lang="fr-FR" dirty="0">
                <a:solidFill>
                  <a:srgbClr val="0070C0"/>
                </a:solidFill>
                <a:latin typeface="Algerian" panose="04020705040A02060702" pitchFamily="82" charset="0"/>
              </a:rPr>
              <a:t>3ème LAUREAT</a:t>
            </a:r>
          </a:p>
        </p:txBody>
      </p:sp>
      <p:sp>
        <p:nvSpPr>
          <p:cNvPr id="11" name="ZoneTexte 10"/>
          <p:cNvSpPr txBox="1"/>
          <p:nvPr/>
        </p:nvSpPr>
        <p:spPr>
          <a:xfrm>
            <a:off x="0" y="-18366"/>
            <a:ext cx="11819106" cy="584775"/>
          </a:xfrm>
          <a:prstGeom prst="rect">
            <a:avLst/>
          </a:prstGeom>
          <a:noFill/>
        </p:spPr>
        <p:txBody>
          <a:bodyPr wrap="square" rtlCol="0">
            <a:spAutoFit/>
          </a:bodyPr>
          <a:lstStyle/>
          <a:p>
            <a:r>
              <a:rPr lang="fr-FR" sz="2400" dirty="0"/>
              <a:t> </a:t>
            </a:r>
            <a:r>
              <a:rPr lang="fr-FR" sz="2400" b="1" dirty="0">
                <a:solidFill>
                  <a:srgbClr val="C00000"/>
                </a:solidFill>
                <a:latin typeface="Aharoni" panose="02010803020104030203" pitchFamily="2" charset="-79"/>
                <a:ea typeface="Batang" panose="02030600000101010101" pitchFamily="18" charset="-127"/>
                <a:cs typeface="Aharoni" panose="02010803020104030203" pitchFamily="2" charset="-79"/>
              </a:rPr>
              <a:t>Les Lauréats de la  1</a:t>
            </a:r>
            <a:r>
              <a:rPr lang="fr-FR" sz="2400" b="1" baseline="30000" dirty="0">
                <a:solidFill>
                  <a:srgbClr val="C00000"/>
                </a:solidFill>
                <a:latin typeface="Aharoni" panose="02010803020104030203" pitchFamily="2" charset="-79"/>
                <a:ea typeface="Batang" panose="02030600000101010101" pitchFamily="18" charset="-127"/>
                <a:cs typeface="Aharoni" panose="02010803020104030203" pitchFamily="2" charset="-79"/>
              </a:rPr>
              <a:t>ère</a:t>
            </a:r>
            <a:r>
              <a:rPr lang="fr-FR" sz="2400" b="1" dirty="0">
                <a:solidFill>
                  <a:srgbClr val="C00000"/>
                </a:solidFill>
                <a:latin typeface="Aharoni" panose="02010803020104030203" pitchFamily="2" charset="-79"/>
                <a:ea typeface="Batang" panose="02030600000101010101" pitchFamily="18" charset="-127"/>
                <a:cs typeface="Aharoni" panose="02010803020104030203" pitchFamily="2" charset="-79"/>
              </a:rPr>
              <a:t> Edition du Concours National de l’Invention </a:t>
            </a:r>
            <a:r>
              <a:rPr lang="fr-FR" sz="3200" b="1" dirty="0">
                <a:solidFill>
                  <a:srgbClr val="C00000"/>
                </a:solidFill>
                <a:latin typeface="Aharoni" panose="02010803020104030203" pitchFamily="2" charset="-79"/>
                <a:ea typeface="Batang" panose="02030600000101010101" pitchFamily="18" charset="-127"/>
                <a:cs typeface="Aharoni" panose="02010803020104030203" pitchFamily="2" charset="-79"/>
              </a:rPr>
              <a:t>2016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12432703" cy="6676277"/>
          </a:xfrm>
          <a:prstGeom prst="rect">
            <a:avLst/>
          </a:prstGeom>
          <a:noFill/>
          <a:ln>
            <a:noFill/>
          </a:ln>
          <a:effectLst>
            <a:outerShdw dist="139699" dir="2700000" algn="tl">
              <a:srgbClr val="333333">
                <a:alpha val="65000"/>
              </a:srgbClr>
            </a:outerShdw>
          </a:effectLst>
        </p:spPr>
      </p:pic>
      <p:sp>
        <p:nvSpPr>
          <p:cNvPr id="3" name="Titre 4"/>
          <p:cNvSpPr txBox="1">
            <a:spLocks noGrp="1"/>
          </p:cNvSpPr>
          <p:nvPr>
            <p:ph type="title"/>
          </p:nvPr>
        </p:nvSpPr>
        <p:spPr>
          <a:xfrm>
            <a:off x="0" y="643388"/>
            <a:ext cx="12492337" cy="6214612"/>
          </a:xfrm>
        </p:spPr>
        <p:txBody>
          <a:bodyPr/>
          <a:lstStyle/>
          <a:p>
            <a:pPr algn="just">
              <a:lnSpc>
                <a:spcPct val="150000"/>
              </a:lnSpc>
            </a:pPr>
            <a:endParaRPr lang="fr-FR" sz="2800" b="1" dirty="0">
              <a:solidFill>
                <a:schemeClr val="accent1">
                  <a:lumMod val="50000"/>
                </a:schemeClr>
              </a:solidFill>
              <a:latin typeface="+mj-lt"/>
              <a:cs typeface="Traditional Arabic" pitchFamily="18"/>
            </a:endParaRPr>
          </a:p>
        </p:txBody>
      </p:sp>
      <p:sp>
        <p:nvSpPr>
          <p:cNvPr id="4" name="Rectangle 5"/>
          <p:cNvSpPr/>
          <p:nvPr/>
        </p:nvSpPr>
        <p:spPr>
          <a:xfrm>
            <a:off x="1001486" y="181723"/>
            <a:ext cx="10439400" cy="584775"/>
          </a:xfrm>
          <a:prstGeom prst="rect">
            <a:avLst/>
          </a:prstGeom>
          <a:noFill/>
          <a:ln>
            <a:noFill/>
            <a:prstDash val="solid"/>
          </a:ln>
        </p:spPr>
        <p:txBody>
          <a:bodyPr vert="horz" wrap="square" lIns="91440" tIns="45720" rIns="91440" bIns="45720" anchor="t" anchorCtr="1" compatLnSpc="1">
            <a:spAutoFit/>
          </a:bodyPr>
          <a:lstStyle/>
          <a:p>
            <a:pPr lvl="0" algn="ctr" rtl="1">
              <a:defRPr sz="1800" b="0" i="0" u="none" strike="noStrike" kern="0" cap="none" spc="0" baseline="0">
                <a:solidFill>
                  <a:srgbClr val="000000"/>
                </a:solidFill>
                <a:uFillTx/>
              </a:defRPr>
            </a:pPr>
            <a:r>
              <a:rPr lang="fr-FR" sz="2400" b="1" dirty="0">
                <a:solidFill>
                  <a:srgbClr val="C00000"/>
                </a:solidFill>
                <a:latin typeface="Aharoni" panose="02010803020104030203" pitchFamily="2" charset="-79"/>
                <a:ea typeface="Batang" panose="02030600000101010101" pitchFamily="18" charset="-127"/>
                <a:cs typeface="Aharoni" panose="02010803020104030203" pitchFamily="2" charset="-79"/>
              </a:rPr>
              <a:t>Les Lauréats de la 1</a:t>
            </a:r>
            <a:r>
              <a:rPr lang="fr-FR" sz="2400" b="1" baseline="30000" dirty="0">
                <a:solidFill>
                  <a:srgbClr val="C00000"/>
                </a:solidFill>
                <a:latin typeface="Aharoni" panose="02010803020104030203" pitchFamily="2" charset="-79"/>
                <a:ea typeface="Batang" panose="02030600000101010101" pitchFamily="18" charset="-127"/>
                <a:cs typeface="Aharoni" panose="02010803020104030203" pitchFamily="2" charset="-79"/>
              </a:rPr>
              <a:t>ère</a:t>
            </a:r>
            <a:r>
              <a:rPr lang="fr-FR" sz="2400" b="1" dirty="0">
                <a:solidFill>
                  <a:srgbClr val="C00000"/>
                </a:solidFill>
                <a:latin typeface="Aharoni" panose="02010803020104030203" pitchFamily="2" charset="-79"/>
                <a:ea typeface="Batang" panose="02030600000101010101" pitchFamily="18" charset="-127"/>
                <a:cs typeface="Aharoni" panose="02010803020104030203" pitchFamily="2" charset="-79"/>
              </a:rPr>
              <a:t> Edition du Concours National de l’Invention </a:t>
            </a:r>
            <a:r>
              <a:rPr lang="fr-FR" sz="3200" b="1" dirty="0">
                <a:solidFill>
                  <a:srgbClr val="C00000"/>
                </a:solidFill>
                <a:latin typeface="Aharoni" panose="02010803020104030203" pitchFamily="2" charset="-79"/>
                <a:ea typeface="Batang" panose="02030600000101010101" pitchFamily="18" charset="-127"/>
                <a:cs typeface="Aharoni" panose="02010803020104030203" pitchFamily="2" charset="-79"/>
              </a:rPr>
              <a:t>2016</a:t>
            </a:r>
          </a:p>
        </p:txBody>
      </p:sp>
      <p:pic>
        <p:nvPicPr>
          <p:cNvPr id="5" name="Image 4" descr="C:\Users\akila_t\Desktop\16+++.PNG"/>
          <p:cNvPicPr/>
          <p:nvPr/>
        </p:nvPicPr>
        <p:blipFill>
          <a:blip r:embed="rId3">
            <a:extLst>
              <a:ext uri="{28A0092B-C50C-407E-A947-70E740481C1C}">
                <a14:useLocalDpi xmlns:a14="http://schemas.microsoft.com/office/drawing/2010/main" val="0"/>
              </a:ext>
            </a:extLst>
          </a:blip>
          <a:srcRect/>
          <a:stretch>
            <a:fillRect/>
          </a:stretch>
        </p:blipFill>
        <p:spPr bwMode="auto">
          <a:xfrm>
            <a:off x="327991" y="1073453"/>
            <a:ext cx="5582951" cy="2878061"/>
          </a:xfrm>
          <a:prstGeom prst="rect">
            <a:avLst/>
          </a:prstGeom>
          <a:noFill/>
          <a:ln>
            <a:noFill/>
          </a:ln>
        </p:spPr>
      </p:pic>
      <p:pic>
        <p:nvPicPr>
          <p:cNvPr id="6" name="Image 5" descr="C:\Users\akila_t\Desktop\17+++.PNG"/>
          <p:cNvPicPr/>
          <p:nvPr/>
        </p:nvPicPr>
        <p:blipFill>
          <a:blip r:embed="rId4">
            <a:extLst>
              <a:ext uri="{28A0092B-C50C-407E-A947-70E740481C1C}">
                <a14:useLocalDpi xmlns:a14="http://schemas.microsoft.com/office/drawing/2010/main" val="0"/>
              </a:ext>
            </a:extLst>
          </a:blip>
          <a:srcRect/>
          <a:stretch>
            <a:fillRect/>
          </a:stretch>
        </p:blipFill>
        <p:spPr bwMode="auto">
          <a:xfrm>
            <a:off x="7535199" y="1074531"/>
            <a:ext cx="4750731" cy="3067893"/>
          </a:xfrm>
          <a:prstGeom prst="rect">
            <a:avLst/>
          </a:prstGeom>
          <a:noFill/>
          <a:ln>
            <a:noFill/>
          </a:ln>
        </p:spPr>
      </p:pic>
      <p:pic>
        <p:nvPicPr>
          <p:cNvPr id="7" name="Image 6" descr="C:\Users\akila_t\Desktop\18+++.PNG"/>
          <p:cNvPicPr/>
          <p:nvPr/>
        </p:nvPicPr>
        <p:blipFill>
          <a:blip r:embed="rId5">
            <a:extLst>
              <a:ext uri="{28A0092B-C50C-407E-A947-70E740481C1C}">
                <a14:useLocalDpi xmlns:a14="http://schemas.microsoft.com/office/drawing/2010/main" val="0"/>
              </a:ext>
            </a:extLst>
          </a:blip>
          <a:srcRect/>
          <a:stretch>
            <a:fillRect/>
          </a:stretch>
        </p:blipFill>
        <p:spPr bwMode="auto">
          <a:xfrm>
            <a:off x="4830108" y="4263635"/>
            <a:ext cx="4292122" cy="2561850"/>
          </a:xfrm>
          <a:prstGeom prst="rect">
            <a:avLst/>
          </a:prstGeom>
          <a:noFill/>
          <a:ln>
            <a:noFill/>
          </a:ln>
        </p:spPr>
      </p:pic>
      <p:sp>
        <p:nvSpPr>
          <p:cNvPr id="8" name="ZoneTexte 7"/>
          <p:cNvSpPr txBox="1"/>
          <p:nvPr/>
        </p:nvSpPr>
        <p:spPr>
          <a:xfrm>
            <a:off x="327992" y="948221"/>
            <a:ext cx="2673626" cy="369332"/>
          </a:xfrm>
          <a:prstGeom prst="rect">
            <a:avLst/>
          </a:prstGeom>
          <a:noFill/>
        </p:spPr>
        <p:txBody>
          <a:bodyPr wrap="square" rtlCol="0">
            <a:spAutoFit/>
          </a:bodyPr>
          <a:lstStyle/>
          <a:p>
            <a:r>
              <a:rPr lang="fr-FR" dirty="0">
                <a:solidFill>
                  <a:srgbClr val="0070C0"/>
                </a:solidFill>
                <a:latin typeface="Algerian" panose="04020705040A02060702" pitchFamily="82" charset="0"/>
              </a:rPr>
              <a:t>1</a:t>
            </a:r>
            <a:r>
              <a:rPr lang="fr-FR" baseline="30000" dirty="0">
                <a:solidFill>
                  <a:srgbClr val="0070C0"/>
                </a:solidFill>
                <a:latin typeface="Algerian" panose="04020705040A02060702" pitchFamily="82" charset="0"/>
              </a:rPr>
              <a:t>er</a:t>
            </a:r>
            <a:r>
              <a:rPr lang="fr-FR" dirty="0">
                <a:solidFill>
                  <a:srgbClr val="0070C0"/>
                </a:solidFill>
                <a:latin typeface="Algerian" panose="04020705040A02060702" pitchFamily="82" charset="0"/>
              </a:rPr>
              <a:t> LAUREAT</a:t>
            </a:r>
          </a:p>
        </p:txBody>
      </p:sp>
      <p:sp>
        <p:nvSpPr>
          <p:cNvPr id="9" name="ZoneTexte 8"/>
          <p:cNvSpPr txBox="1"/>
          <p:nvPr/>
        </p:nvSpPr>
        <p:spPr>
          <a:xfrm>
            <a:off x="7414632" y="961040"/>
            <a:ext cx="2673626" cy="369332"/>
          </a:xfrm>
          <a:prstGeom prst="rect">
            <a:avLst/>
          </a:prstGeom>
          <a:noFill/>
        </p:spPr>
        <p:txBody>
          <a:bodyPr wrap="square" rtlCol="0">
            <a:spAutoFit/>
          </a:bodyPr>
          <a:lstStyle/>
          <a:p>
            <a:r>
              <a:rPr lang="fr-FR" dirty="0">
                <a:solidFill>
                  <a:srgbClr val="0070C0"/>
                </a:solidFill>
                <a:latin typeface="Algerian" panose="04020705040A02060702" pitchFamily="82" charset="0"/>
              </a:rPr>
              <a:t>2</a:t>
            </a:r>
            <a:r>
              <a:rPr lang="fr-FR" baseline="30000" dirty="0">
                <a:solidFill>
                  <a:srgbClr val="0070C0"/>
                </a:solidFill>
                <a:latin typeface="Algerian" panose="04020705040A02060702" pitchFamily="82" charset="0"/>
              </a:rPr>
              <a:t>ème</a:t>
            </a:r>
            <a:r>
              <a:rPr lang="fr-FR" dirty="0">
                <a:solidFill>
                  <a:srgbClr val="0070C0"/>
                </a:solidFill>
                <a:latin typeface="Algerian" panose="04020705040A02060702" pitchFamily="82" charset="0"/>
              </a:rPr>
              <a:t> LAUREAT</a:t>
            </a:r>
          </a:p>
        </p:txBody>
      </p:sp>
      <p:sp>
        <p:nvSpPr>
          <p:cNvPr id="10" name="ZoneTexte 9"/>
          <p:cNvSpPr txBox="1"/>
          <p:nvPr/>
        </p:nvSpPr>
        <p:spPr>
          <a:xfrm>
            <a:off x="4741006" y="4093087"/>
            <a:ext cx="2673626" cy="369332"/>
          </a:xfrm>
          <a:prstGeom prst="rect">
            <a:avLst/>
          </a:prstGeom>
          <a:noFill/>
        </p:spPr>
        <p:txBody>
          <a:bodyPr wrap="square" rtlCol="0">
            <a:spAutoFit/>
          </a:bodyPr>
          <a:lstStyle/>
          <a:p>
            <a:r>
              <a:rPr lang="fr-FR" dirty="0">
                <a:solidFill>
                  <a:srgbClr val="0070C0"/>
                </a:solidFill>
                <a:latin typeface="Algerian" panose="04020705040A02060702" pitchFamily="82" charset="0"/>
              </a:rPr>
              <a:t>3èME LAUREAT</a:t>
            </a:r>
          </a:p>
        </p:txBody>
      </p:sp>
    </p:spTree>
    <p:extLst>
      <p:ext uri="{BB962C8B-B14F-4D97-AF65-F5344CB8AC3E}">
        <p14:creationId xmlns:p14="http://schemas.microsoft.com/office/powerpoint/2010/main" val="544276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12192000" cy="6998329"/>
          </a:xfrm>
          <a:prstGeom prst="rect">
            <a:avLst/>
          </a:prstGeom>
          <a:noFill/>
          <a:ln>
            <a:noFill/>
          </a:ln>
          <a:effectLst>
            <a:outerShdw dist="139699" dir="2700000" algn="tl">
              <a:srgbClr val="333333">
                <a:alpha val="65000"/>
              </a:srgbClr>
            </a:outerShdw>
          </a:effectLst>
        </p:spPr>
      </p:pic>
      <p:sp>
        <p:nvSpPr>
          <p:cNvPr id="4" name="Rectangle 5"/>
          <p:cNvSpPr/>
          <p:nvPr/>
        </p:nvSpPr>
        <p:spPr>
          <a:xfrm>
            <a:off x="1694124" y="621517"/>
            <a:ext cx="8174034" cy="769441"/>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ar-TN" sz="4400" b="1" i="0" u="none" strike="noStrike" kern="1200" cap="none" spc="0" baseline="0" dirty="0">
                <a:solidFill>
                  <a:srgbClr val="C00000"/>
                </a:solidFill>
                <a:effectLst>
                  <a:outerShdw dist="38096" dir="2700000">
                    <a:srgbClr val="C0C0C0"/>
                  </a:outerShdw>
                </a:effectLst>
                <a:uFillTx/>
                <a:latin typeface="Traditional Arabic" pitchFamily="18"/>
                <a:cs typeface="Traditional Arabic" pitchFamily="18"/>
              </a:rPr>
              <a:t> </a:t>
            </a:r>
            <a:r>
              <a:rPr lang="fr-FR" sz="3200" b="1" dirty="0">
                <a:solidFill>
                  <a:srgbClr val="C00000"/>
                </a:solidFill>
                <a:latin typeface="Arial corps"/>
                <a:ea typeface=""/>
                <a:cs typeface="Aharoni" panose="02010803020104030203" pitchFamily="2" charset="-79"/>
              </a:rPr>
              <a:t>Synthèse des trois éditions précédentes</a:t>
            </a:r>
          </a:p>
        </p:txBody>
      </p:sp>
      <p:sp>
        <p:nvSpPr>
          <p:cNvPr id="6" name="Rectangle 2"/>
          <p:cNvSpPr>
            <a:spLocks noChangeArrowheads="1"/>
          </p:cNvSpPr>
          <p:nvPr/>
        </p:nvSpPr>
        <p:spPr bwMode="auto">
          <a:xfrm>
            <a:off x="2412214" y="2744923"/>
            <a:ext cx="7746547" cy="1774853"/>
          </a:xfrm>
          <a:prstGeom prst="rect">
            <a:avLst/>
          </a:prstGeom>
          <a:solidFill>
            <a:schemeClr val="bg2"/>
          </a:solidFill>
          <a:ln>
            <a:noFill/>
          </a:ln>
          <a:effectLst/>
        </p:spPr>
        <p:txBody>
          <a:bodyPr vert="horz" wrap="square" lIns="0" tIns="-12696" rIns="0" bIns="-12696" numCol="1" anchor="ctr" anchorCtr="0" compatLnSpc="1">
            <a:prstTxWarp prst="textNoShape">
              <a:avLst/>
            </a:prstTxWarp>
            <a:spAutoFit/>
          </a:bodyPr>
          <a:lstStyle/>
          <a:p>
            <a:pPr lvl="0" eaLnBrk="0" latinLnBrk="0">
              <a:lnSpc>
                <a:spcPct val="150000"/>
              </a:lnSpc>
              <a:buClrTx/>
              <a:buSzTx/>
            </a:pPr>
            <a:r>
              <a:rPr lang="fr-FR" altLang="fr-FR" b="1" dirty="0">
                <a:solidFill>
                  <a:srgbClr val="FF0000"/>
                </a:solidFill>
                <a:latin typeface="Arial corps"/>
                <a:ea typeface=""/>
                <a:cs typeface="Traditional Arabic" pitchFamily="18"/>
              </a:rPr>
              <a:t>2ème Edition : 2019-2020</a:t>
            </a:r>
            <a:endParaRPr lang="fr-FR" altLang="fr-FR" sz="2000" b="1" dirty="0">
              <a:solidFill>
                <a:srgbClr val="FF0000"/>
              </a:solidFill>
              <a:latin typeface="Arial corps"/>
              <a:ea typeface=""/>
              <a:cs typeface="Traditional Arabic" pitchFamily="18"/>
            </a:endParaRPr>
          </a:p>
          <a:p>
            <a:pPr lvl="0" eaLnBrk="0" latinLnBrk="0">
              <a:lnSpc>
                <a:spcPct val="150000"/>
              </a:lnSpc>
              <a:buClrTx/>
              <a:buSzTx/>
            </a:pPr>
            <a:r>
              <a:rPr lang="fr-FR" altLang="fr-FR" sz="2000" b="1" dirty="0">
                <a:solidFill>
                  <a:schemeClr val="accent1">
                    <a:lumMod val="50000"/>
                  </a:schemeClr>
                </a:solidFill>
                <a:latin typeface="Arial corps"/>
                <a:ea typeface=""/>
              </a:rPr>
              <a:t>250 participants se sont inscrits sur le lien du concours </a:t>
            </a:r>
          </a:p>
          <a:p>
            <a:pPr lvl="0" eaLnBrk="0" latinLnBrk="0">
              <a:lnSpc>
                <a:spcPct val="150000"/>
              </a:lnSpc>
              <a:buClrTx/>
              <a:buSzTx/>
            </a:pPr>
            <a:r>
              <a:rPr lang="fr-FR" altLang="fr-FR" sz="2000" b="1" dirty="0">
                <a:solidFill>
                  <a:schemeClr val="accent1">
                    <a:lumMod val="50000"/>
                  </a:schemeClr>
                </a:solidFill>
                <a:latin typeface="Arial corps"/>
                <a:ea typeface=""/>
              </a:rPr>
              <a:t>138 dossiers de candidature ont été déposés;</a:t>
            </a:r>
          </a:p>
          <a:p>
            <a:pPr lvl="0" eaLnBrk="0" latinLnBrk="0">
              <a:lnSpc>
                <a:spcPct val="150000"/>
              </a:lnSpc>
              <a:buClrTx/>
              <a:buSzTx/>
            </a:pPr>
            <a:r>
              <a:rPr lang="fr-FR" altLang="fr-FR" sz="2000" b="1" dirty="0">
                <a:solidFill>
                  <a:schemeClr val="accent1">
                    <a:lumMod val="50000"/>
                  </a:schemeClr>
                </a:solidFill>
                <a:latin typeface="Arial corps"/>
                <a:ea typeface=""/>
              </a:rPr>
              <a:t>136 dossiers ont été acceptés</a:t>
            </a:r>
          </a:p>
        </p:txBody>
      </p:sp>
    </p:spTree>
    <p:extLst>
      <p:ext uri="{BB962C8B-B14F-4D97-AF65-F5344CB8AC3E}">
        <p14:creationId xmlns:p14="http://schemas.microsoft.com/office/powerpoint/2010/main" val="2973271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1"/>
            <a:ext cx="13303000" cy="6858000"/>
          </a:xfrm>
          <a:prstGeom prst="rect">
            <a:avLst/>
          </a:prstGeom>
          <a:noFill/>
          <a:ln>
            <a:noFill/>
          </a:ln>
          <a:effectLst>
            <a:outerShdw dist="139699" dir="2700000" algn="tl">
              <a:srgbClr val="333333">
                <a:alpha val="65000"/>
              </a:srgbClr>
            </a:outerShdw>
          </a:effectLst>
        </p:spPr>
      </p:pic>
      <p:sp>
        <p:nvSpPr>
          <p:cNvPr id="3" name="Titre 4"/>
          <p:cNvSpPr txBox="1">
            <a:spLocks noGrp="1"/>
          </p:cNvSpPr>
          <p:nvPr>
            <p:ph type="title"/>
          </p:nvPr>
        </p:nvSpPr>
        <p:spPr>
          <a:xfrm>
            <a:off x="109330" y="1184494"/>
            <a:ext cx="12245009" cy="5514480"/>
          </a:xfrm>
        </p:spPr>
        <p:txBody>
          <a:bodyPr/>
          <a:lstStyle/>
          <a:p>
            <a:pPr algn="ctr"/>
            <a:br>
              <a:rPr lang="fr-FR" sz="2800" b="1" dirty="0">
                <a:solidFill>
                  <a:schemeClr val="accent1">
                    <a:lumMod val="50000"/>
                  </a:schemeClr>
                </a:solidFill>
                <a:latin typeface="+mj-lt"/>
                <a:cs typeface="Traditional Arabic" pitchFamily="18"/>
              </a:rPr>
            </a:br>
            <a:br>
              <a:rPr lang="fr-FR" sz="2800" b="1" dirty="0">
                <a:solidFill>
                  <a:schemeClr val="accent1">
                    <a:lumMod val="50000"/>
                  </a:schemeClr>
                </a:solidFill>
                <a:latin typeface="+mj-lt"/>
                <a:cs typeface="Traditional Arabic" pitchFamily="18"/>
              </a:rPr>
            </a:br>
            <a:br>
              <a:rPr lang="fr-FR" sz="2800" b="1" dirty="0">
                <a:solidFill>
                  <a:schemeClr val="accent1">
                    <a:lumMod val="50000"/>
                  </a:schemeClr>
                </a:solidFill>
                <a:latin typeface="+mj-lt"/>
                <a:cs typeface="Traditional Arabic" pitchFamily="18"/>
              </a:rPr>
            </a:br>
            <a:br>
              <a:rPr lang="fr-FR" sz="2800" b="1" dirty="0">
                <a:solidFill>
                  <a:schemeClr val="accent1">
                    <a:lumMod val="50000"/>
                  </a:schemeClr>
                </a:solidFill>
                <a:latin typeface="+mj-lt"/>
                <a:cs typeface="Traditional Arabic" pitchFamily="18"/>
              </a:rPr>
            </a:br>
            <a:br>
              <a:rPr lang="fr-FR" sz="2800" b="1" dirty="0">
                <a:solidFill>
                  <a:schemeClr val="accent1">
                    <a:lumMod val="50000"/>
                  </a:schemeClr>
                </a:solidFill>
                <a:latin typeface="+mj-lt"/>
                <a:cs typeface="Traditional Arabic" pitchFamily="18"/>
              </a:rPr>
            </a:br>
            <a:br>
              <a:rPr lang="fr-FR" sz="2800" b="1" dirty="0">
                <a:solidFill>
                  <a:schemeClr val="accent1">
                    <a:lumMod val="50000"/>
                  </a:schemeClr>
                </a:solidFill>
                <a:latin typeface="+mj-lt"/>
                <a:cs typeface="Traditional Arabic" pitchFamily="18"/>
              </a:rPr>
            </a:br>
            <a:br>
              <a:rPr lang="fr-FR" sz="2800" b="1" dirty="0">
                <a:solidFill>
                  <a:schemeClr val="accent1">
                    <a:lumMod val="50000"/>
                  </a:schemeClr>
                </a:solidFill>
                <a:latin typeface="+mj-lt"/>
                <a:cs typeface="Traditional Arabic" pitchFamily="18"/>
              </a:rPr>
            </a:br>
            <a:endParaRPr lang="fr-FR" sz="1000" dirty="0"/>
          </a:p>
        </p:txBody>
      </p:sp>
      <p:sp>
        <p:nvSpPr>
          <p:cNvPr id="4" name="Rectangle 5"/>
          <p:cNvSpPr/>
          <p:nvPr/>
        </p:nvSpPr>
        <p:spPr>
          <a:xfrm>
            <a:off x="5922423" y="117840"/>
            <a:ext cx="322524" cy="769441"/>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ar-TN" sz="4400" b="1" i="0" u="none" strike="noStrike" kern="1200" cap="none" spc="0" baseline="0" dirty="0">
                <a:solidFill>
                  <a:srgbClr val="C00000"/>
                </a:solidFill>
                <a:effectLst>
                  <a:outerShdw dist="38096" dir="2700000">
                    <a:srgbClr val="C0C0C0"/>
                  </a:outerShdw>
                </a:effectLst>
                <a:uFillTx/>
                <a:latin typeface="Traditional Arabic" pitchFamily="18"/>
                <a:cs typeface="Traditional Arabic" pitchFamily="18"/>
              </a:rPr>
              <a:t> </a:t>
            </a:r>
            <a:endParaRPr lang="fr-FR" sz="2800" b="1" i="0" u="none" strike="noStrike" kern="1200" cap="none" spc="0" baseline="0" dirty="0">
              <a:solidFill>
                <a:srgbClr val="C00000"/>
              </a:solidFill>
              <a:effectLst>
                <a:outerShdw dist="38096" dir="2700000">
                  <a:srgbClr val="C0C0C0"/>
                </a:outerShdw>
              </a:effectLst>
              <a:uFillTx/>
              <a:latin typeface="+mj-lt"/>
              <a:cs typeface="Times New Roman" panose="02020603050405020304" pitchFamily="18" charset="0"/>
            </a:endParaRPr>
          </a:p>
        </p:txBody>
      </p:sp>
      <p:sp>
        <p:nvSpPr>
          <p:cNvPr id="8" name="ZoneTexte 7"/>
          <p:cNvSpPr txBox="1"/>
          <p:nvPr/>
        </p:nvSpPr>
        <p:spPr>
          <a:xfrm>
            <a:off x="207080" y="1289684"/>
            <a:ext cx="1718533" cy="369332"/>
          </a:xfrm>
          <a:prstGeom prst="rect">
            <a:avLst/>
          </a:prstGeom>
          <a:noFill/>
        </p:spPr>
        <p:txBody>
          <a:bodyPr wrap="square" rtlCol="0">
            <a:spAutoFit/>
          </a:bodyPr>
          <a:lstStyle/>
          <a:p>
            <a:r>
              <a:rPr lang="fr-FR" dirty="0">
                <a:solidFill>
                  <a:srgbClr val="0070C0"/>
                </a:solidFill>
                <a:latin typeface="Algerian" panose="04020705040A02060702" pitchFamily="82" charset="0"/>
              </a:rPr>
              <a:t>1</a:t>
            </a:r>
            <a:r>
              <a:rPr lang="fr-FR" baseline="30000" dirty="0">
                <a:solidFill>
                  <a:srgbClr val="0070C0"/>
                </a:solidFill>
                <a:latin typeface="Algerian" panose="04020705040A02060702" pitchFamily="82" charset="0"/>
              </a:rPr>
              <a:t>ère</a:t>
            </a:r>
            <a:r>
              <a:rPr lang="fr-FR" dirty="0">
                <a:solidFill>
                  <a:srgbClr val="0070C0"/>
                </a:solidFill>
                <a:latin typeface="Algerian" panose="04020705040A02060702" pitchFamily="82" charset="0"/>
              </a:rPr>
              <a:t> LAUREAT</a:t>
            </a:r>
          </a:p>
        </p:txBody>
      </p:sp>
      <p:sp>
        <p:nvSpPr>
          <p:cNvPr id="9" name="ZoneTexte 8"/>
          <p:cNvSpPr txBox="1"/>
          <p:nvPr/>
        </p:nvSpPr>
        <p:spPr>
          <a:xfrm>
            <a:off x="6083684" y="1452570"/>
            <a:ext cx="2652558" cy="369332"/>
          </a:xfrm>
          <a:prstGeom prst="rect">
            <a:avLst/>
          </a:prstGeom>
          <a:noFill/>
        </p:spPr>
        <p:txBody>
          <a:bodyPr wrap="square" rtlCol="0">
            <a:spAutoFit/>
          </a:bodyPr>
          <a:lstStyle/>
          <a:p>
            <a:r>
              <a:rPr lang="fr-FR" dirty="0">
                <a:solidFill>
                  <a:srgbClr val="0070C0"/>
                </a:solidFill>
                <a:latin typeface="Algerian" panose="04020705040A02060702" pitchFamily="82" charset="0"/>
              </a:rPr>
              <a:t>2ème LAUREAT</a:t>
            </a:r>
          </a:p>
        </p:txBody>
      </p:sp>
      <p:sp>
        <p:nvSpPr>
          <p:cNvPr id="10" name="ZoneTexte 9"/>
          <p:cNvSpPr txBox="1"/>
          <p:nvPr/>
        </p:nvSpPr>
        <p:spPr>
          <a:xfrm>
            <a:off x="2164152" y="4618525"/>
            <a:ext cx="2652558" cy="369332"/>
          </a:xfrm>
          <a:prstGeom prst="rect">
            <a:avLst/>
          </a:prstGeom>
          <a:noFill/>
        </p:spPr>
        <p:txBody>
          <a:bodyPr wrap="square" rtlCol="0">
            <a:spAutoFit/>
          </a:bodyPr>
          <a:lstStyle/>
          <a:p>
            <a:r>
              <a:rPr lang="fr-FR" dirty="0">
                <a:solidFill>
                  <a:srgbClr val="0070C0"/>
                </a:solidFill>
                <a:latin typeface="Algerian" panose="04020705040A02060702" pitchFamily="82" charset="0"/>
              </a:rPr>
              <a:t>3ème LAUREAT</a:t>
            </a:r>
          </a:p>
        </p:txBody>
      </p:sp>
      <p:sp>
        <p:nvSpPr>
          <p:cNvPr id="11" name="ZoneTexte 10"/>
          <p:cNvSpPr txBox="1"/>
          <p:nvPr/>
        </p:nvSpPr>
        <p:spPr>
          <a:xfrm>
            <a:off x="-468936" y="162831"/>
            <a:ext cx="13427765" cy="1138773"/>
          </a:xfrm>
          <a:prstGeom prst="rect">
            <a:avLst/>
          </a:prstGeom>
          <a:noFill/>
        </p:spPr>
        <p:txBody>
          <a:bodyPr wrap="square" rtlCol="0">
            <a:spAutoFit/>
          </a:bodyPr>
          <a:lstStyle/>
          <a:p>
            <a:pPr lvl="0" algn="ctr" rtl="1">
              <a:defRPr sz="1800" b="0" i="0" u="none" strike="noStrike" kern="0" cap="none" spc="0" baseline="0">
                <a:solidFill>
                  <a:srgbClr val="000000"/>
                </a:solidFill>
                <a:uFillTx/>
              </a:defRPr>
            </a:pPr>
            <a:r>
              <a:rPr lang="fr-FR" dirty="0"/>
              <a:t> </a:t>
            </a:r>
            <a:r>
              <a:rPr lang="fr-FR" sz="2400" b="1" dirty="0">
                <a:solidFill>
                  <a:srgbClr val="C00000"/>
                </a:solidFill>
                <a:latin typeface="Aharoni" panose="02010803020104030203" pitchFamily="2" charset="-79"/>
                <a:cs typeface="Aharoni" panose="02010803020104030203" pitchFamily="2" charset="-79"/>
              </a:rPr>
              <a:t>2</a:t>
            </a:r>
            <a:r>
              <a:rPr lang="fr-FR" sz="2400" b="1" baseline="30000" dirty="0">
                <a:solidFill>
                  <a:srgbClr val="C00000"/>
                </a:solidFill>
                <a:latin typeface="Aharoni" panose="02010803020104030203" pitchFamily="2" charset="-79"/>
                <a:cs typeface="Aharoni" panose="02010803020104030203" pitchFamily="2" charset="-79"/>
              </a:rPr>
              <a:t>ème</a:t>
            </a:r>
            <a:r>
              <a:rPr lang="fr-FR" sz="2400" b="1" dirty="0">
                <a:solidFill>
                  <a:srgbClr val="C00000"/>
                </a:solidFill>
                <a:latin typeface="Aharoni" panose="02010803020104030203" pitchFamily="2" charset="-79"/>
                <a:cs typeface="Aharoni" panose="02010803020104030203" pitchFamily="2" charset="-79"/>
              </a:rPr>
              <a:t> Edition du Concours National de l’Invention</a:t>
            </a:r>
          </a:p>
          <a:p>
            <a:pPr lvl="0" algn="ctr" rtl="1">
              <a:defRPr sz="1800" b="0" i="0" u="none" strike="noStrike" kern="0" cap="none" spc="0" baseline="0">
                <a:solidFill>
                  <a:srgbClr val="000000"/>
                </a:solidFill>
                <a:uFillTx/>
              </a:defRPr>
            </a:pPr>
            <a:r>
              <a:rPr lang="fr-FR" sz="2400" b="1" dirty="0">
                <a:solidFill>
                  <a:srgbClr val="C00000"/>
                </a:solidFill>
                <a:latin typeface="Aharoni" panose="02010803020104030203" pitchFamily="2" charset="-79"/>
                <a:cs typeface="Aharoni" panose="02010803020104030203" pitchFamily="2" charset="-79"/>
              </a:rPr>
              <a:t>&amp; le 1</a:t>
            </a:r>
            <a:r>
              <a:rPr lang="fr-FR" sz="2400" b="1" baseline="30000" dirty="0">
                <a:solidFill>
                  <a:srgbClr val="C00000"/>
                </a:solidFill>
                <a:latin typeface="Aharoni" panose="02010803020104030203" pitchFamily="2" charset="-79"/>
                <a:cs typeface="Aharoni" panose="02010803020104030203" pitchFamily="2" charset="-79"/>
              </a:rPr>
              <a:t>er</a:t>
            </a:r>
            <a:r>
              <a:rPr lang="fr-FR" sz="2400" b="1" dirty="0">
                <a:solidFill>
                  <a:srgbClr val="C00000"/>
                </a:solidFill>
                <a:latin typeface="Aharoni" panose="02010803020104030203" pitchFamily="2" charset="-79"/>
                <a:cs typeface="Aharoni" panose="02010803020104030203" pitchFamily="2" charset="-79"/>
              </a:rPr>
              <a:t> Salon des Inventeurs Méditerranéens 2019-2020</a:t>
            </a:r>
          </a:p>
          <a:p>
            <a:pPr lvl="0" algn="ctr" rtl="1">
              <a:defRPr sz="1800" b="0" i="0" u="none" strike="noStrike" kern="0" cap="none" spc="0" baseline="0">
                <a:solidFill>
                  <a:srgbClr val="000000"/>
                </a:solidFill>
                <a:uFillTx/>
              </a:defRPr>
            </a:pPr>
            <a:r>
              <a:rPr lang="fr-FR" sz="2000" b="1" dirty="0">
                <a:solidFill>
                  <a:srgbClr val="FF0000"/>
                </a:solidFill>
                <a:latin typeface="Aharoni" panose="02010803020104030203" pitchFamily="2" charset="-79"/>
                <a:cs typeface="Aharoni" panose="02010803020104030203" pitchFamily="2" charset="-79"/>
              </a:rPr>
              <a:t>Catégorie : Inventeur Local Indépendant</a:t>
            </a:r>
            <a:endParaRPr lang="fr-FR" sz="2000" b="1" dirty="0">
              <a:solidFill>
                <a:srgbClr val="FF0000"/>
              </a:solidFill>
              <a:latin typeface="Aharoni" panose="02010803020104030203" pitchFamily="2" charset="-79"/>
              <a:ea typeface="Batang" panose="02030600000101010101" pitchFamily="18" charset="-127"/>
              <a:cs typeface="Aharoni" panose="02010803020104030203" pitchFamily="2" charset="-79"/>
            </a:endParaRPr>
          </a:p>
        </p:txBody>
      </p:sp>
      <p:pic>
        <p:nvPicPr>
          <p:cNvPr id="12" name="Image 11"/>
          <p:cNvPicPr/>
          <p:nvPr/>
        </p:nvPicPr>
        <p:blipFill>
          <a:blip r:embed="rId3">
            <a:extLst>
              <a:ext uri="{28A0092B-C50C-407E-A947-70E740481C1C}">
                <a14:useLocalDpi xmlns:a14="http://schemas.microsoft.com/office/drawing/2010/main" val="0"/>
              </a:ext>
            </a:extLst>
          </a:blip>
          <a:srcRect/>
          <a:stretch>
            <a:fillRect/>
          </a:stretch>
        </p:blipFill>
        <p:spPr bwMode="auto">
          <a:xfrm>
            <a:off x="207080" y="1826882"/>
            <a:ext cx="1299955" cy="1118719"/>
          </a:xfrm>
          <a:prstGeom prst="rect">
            <a:avLst/>
          </a:prstGeom>
          <a:noFill/>
          <a:ln>
            <a:noFill/>
          </a:ln>
        </p:spPr>
      </p:pic>
      <p:pic>
        <p:nvPicPr>
          <p:cNvPr id="2049" name="Image 15" descr="nizar pro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7585" y="3194171"/>
            <a:ext cx="1962150" cy="93558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543514" y="1802824"/>
            <a:ext cx="388503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CHELLY Nizar</a:t>
            </a:r>
            <a:r>
              <a:rPr kumimoji="0" lang="fr-FR"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fr-FR"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Plateforme robotique pour capture d’image à l’aide  d’un téléphone intelligent.</a:t>
            </a:r>
            <a:endParaRPr kumimoji="0" lang="fr-FR"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Email</a:t>
            </a:r>
            <a:r>
              <a:rPr kumimoji="0" lang="fr-FR"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400" b="1" u="sng" dirty="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chellynizar@gmail.com</a:t>
            </a:r>
            <a:r>
              <a:rPr kumimoji="0" lang="fr-FR" sz="1400" b="1" i="0" u="sng" strike="noStrike" cap="none" normalizeH="0" baseline="0" dirty="0">
                <a:ln>
                  <a:noFill/>
                </a:ln>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fr-FR" sz="1400" b="1" i="0" u="sng" strike="noStrike" cap="none" normalizeH="0" baseline="0" dirty="0">
              <a:ln>
                <a:noFill/>
              </a:ln>
              <a:solidFill>
                <a:schemeClr val="accent5">
                  <a:lumMod val="50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fr-FR"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t>
            </a:r>
            <a:r>
              <a:rPr kumimoji="0" lang="fr-FR"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phone</a:t>
            </a:r>
            <a:r>
              <a:rPr kumimoji="0" lang="fr-FR"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sz="14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20444226-50480027</a:t>
            </a:r>
          </a:p>
          <a:p>
            <a:pPr eaLnBrk="0" fontAlgn="base" hangingPunct="0">
              <a:spcBef>
                <a:spcPct val="0"/>
              </a:spcBef>
              <a:spcAft>
                <a:spcPct val="0"/>
              </a:spcAft>
            </a:pPr>
            <a:r>
              <a:rPr lang="fr-FR" sz="14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Gouvernorat : SOUSS </a:t>
            </a:r>
            <a:endParaRPr kumimoji="0" lang="fr-FR" sz="1800" b="0" i="0" u="none" strike="noStrike" cap="none" normalizeH="0" baseline="0" dirty="0">
              <a:ln>
                <a:noFill/>
              </a:ln>
              <a:solidFill>
                <a:schemeClr val="tx1"/>
              </a:solidFill>
              <a:effectLst/>
              <a:latin typeface="Arial" panose="020B0604020202020204" pitchFamily="34" charset="0"/>
            </a:endParaRPr>
          </a:p>
        </p:txBody>
      </p:sp>
      <p:pic>
        <p:nvPicPr>
          <p:cNvPr id="14" name="Image 13" descr="C:\Users\akila_t\Desktop\photos +proto\Anis.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6158" y="1873948"/>
            <a:ext cx="1147445" cy="1295671"/>
          </a:xfrm>
          <a:prstGeom prst="rect">
            <a:avLst/>
          </a:prstGeom>
          <a:noFill/>
          <a:ln>
            <a:noFill/>
          </a:ln>
        </p:spPr>
      </p:pic>
      <p:pic>
        <p:nvPicPr>
          <p:cNvPr id="2054" name="Image 19" descr="Inteface FetalSurv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74946" y="3071519"/>
            <a:ext cx="1666875"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Image 20" descr="FetalSurve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78300" y="3057231"/>
            <a:ext cx="1619250" cy="14001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p:cNvSpPr>
            <a:spLocks noChangeArrowheads="1"/>
          </p:cNvSpPr>
          <p:nvPr/>
        </p:nvSpPr>
        <p:spPr bwMode="auto">
          <a:xfrm>
            <a:off x="7622232" y="1853651"/>
            <a:ext cx="4743478"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BEN SLIMEN Anis</a:t>
            </a:r>
            <a:r>
              <a:rPr kumimoji="0" lang="fr-FR"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fr-FR"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Tococardiographe : Appareil médical de surveillance de fœtus</a:t>
            </a:r>
            <a:endParaRPr kumimoji="0" lang="fr-FR"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Email</a:t>
            </a:r>
            <a:r>
              <a:rPr kumimoji="0" lang="fr-FR"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400" b="1" u="sng" dirty="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hlinkClick r:id="rId8"/>
              </a:rPr>
              <a:t>Bsilmanea@yahoo.fr</a:t>
            </a:r>
            <a:r>
              <a:rPr lang="fr-FR" sz="1400" b="1" u="sng" dirty="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Tel</a:t>
            </a:r>
            <a:r>
              <a:rPr kumimoji="0" lang="fr-FR"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sz="14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53603141</a:t>
            </a:r>
            <a:endParaRPr kumimoji="0" lang="fr-FR" sz="1400" b="1"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anose="020B0604020202020204" pitchFamily="34" charset="0"/>
            </a:endParaRPr>
          </a:p>
        </p:txBody>
      </p:sp>
      <p:sp>
        <p:nvSpPr>
          <p:cNvPr id="15" name="Rectangle 9"/>
          <p:cNvSpPr>
            <a:spLocks noChangeArrowheads="1"/>
          </p:cNvSpPr>
          <p:nvPr/>
        </p:nvSpPr>
        <p:spPr bwMode="auto">
          <a:xfrm>
            <a:off x="7622232" y="2709437"/>
            <a:ext cx="977416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sz="14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Gouvernorat MONASTIR</a:t>
            </a:r>
          </a:p>
        </p:txBody>
      </p:sp>
      <p:pic>
        <p:nvPicPr>
          <p:cNvPr id="20" name="Image 19" descr="C:\Users\akila_t\Desktop\CI houcem\photos +proto\Ind\slim hs\DSC_7740 (1).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89625" y="5072233"/>
            <a:ext cx="1147445" cy="1384779"/>
          </a:xfrm>
          <a:prstGeom prst="rect">
            <a:avLst/>
          </a:prstGeom>
          <a:noFill/>
          <a:ln>
            <a:noFill/>
          </a:ln>
        </p:spPr>
      </p:pic>
      <p:sp>
        <p:nvSpPr>
          <p:cNvPr id="2050" name="Rectangle 2049"/>
          <p:cNvSpPr/>
          <p:nvPr/>
        </p:nvSpPr>
        <p:spPr>
          <a:xfrm>
            <a:off x="3818784" y="4879208"/>
            <a:ext cx="3953977" cy="1815882"/>
          </a:xfrm>
          <a:prstGeom prst="rect">
            <a:avLst/>
          </a:prstGeom>
        </p:spPr>
        <p:txBody>
          <a:bodyPr wrap="square">
            <a:spAutoFit/>
          </a:bodyPr>
          <a:lstStyle/>
          <a:p>
            <a:pPr eaLnBrk="0" fontAlgn="base" hangingPunct="0">
              <a:spcBef>
                <a:spcPct val="0"/>
              </a:spcBef>
              <a:spcAft>
                <a:spcPct val="0"/>
              </a:spcAft>
            </a:pPr>
            <a:r>
              <a:rPr lang="fr-FR" sz="14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HADJ SALAH </a:t>
            </a:r>
            <a:r>
              <a:rPr lang="fr-FR" sz="1400" b="1"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Slim</a:t>
            </a:r>
            <a:r>
              <a:rPr lang="fr-FR" sz="14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p>
          <a:p>
            <a:pPr eaLnBrk="0" fontAlgn="base" hangingPunct="0">
              <a:spcBef>
                <a:spcPct val="0"/>
              </a:spcBef>
              <a:spcAft>
                <a:spcPct val="0"/>
              </a:spcAft>
            </a:pPr>
            <a:r>
              <a:rPr lang="fr-FR" sz="14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Dispositif d’indication en temps réel de la distance</a:t>
            </a:r>
          </a:p>
          <a:p>
            <a:pPr eaLnBrk="0" fontAlgn="base" hangingPunct="0">
              <a:spcBef>
                <a:spcPct val="0"/>
              </a:spcBef>
              <a:spcAft>
                <a:spcPct val="0"/>
              </a:spcAft>
            </a:pPr>
            <a:r>
              <a:rPr lang="fr-FR" sz="14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de sécurité optimale à garder entre deux véhicules </a:t>
            </a:r>
          </a:p>
          <a:p>
            <a:pPr eaLnBrk="0" fontAlgn="base" hangingPunct="0">
              <a:spcBef>
                <a:spcPct val="0"/>
              </a:spcBef>
              <a:spcAft>
                <a:spcPct val="0"/>
              </a:spcAft>
            </a:pPr>
            <a:r>
              <a:rPr lang="fr-FR" sz="14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à la tombée de la nuit ou dans les conditions </a:t>
            </a:r>
          </a:p>
          <a:p>
            <a:pPr eaLnBrk="0" fontAlgn="base" hangingPunct="0">
              <a:spcBef>
                <a:spcPct val="0"/>
              </a:spcBef>
              <a:spcAft>
                <a:spcPct val="0"/>
              </a:spcAft>
            </a:pPr>
            <a:r>
              <a:rPr lang="fr-FR" sz="14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météorologiques ardues</a:t>
            </a:r>
          </a:p>
          <a:p>
            <a:pPr eaLnBrk="0" fontAlgn="base" hangingPunct="0">
              <a:spcBef>
                <a:spcPct val="0"/>
              </a:spcBef>
              <a:spcAft>
                <a:spcPct val="0"/>
              </a:spcAft>
            </a:pPr>
            <a:r>
              <a:rPr lang="fr-FR" sz="14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Email : </a:t>
            </a:r>
            <a:r>
              <a:rPr lang="fr-FR" sz="1400" b="1" u="sng" dirty="0">
                <a:solidFill>
                  <a:srgbClr val="002060"/>
                </a:solidFill>
                <a:latin typeface="Calibri" panose="020F0502020204030204" pitchFamily="34" charset="0"/>
                <a:ea typeface="Times New Roman" panose="02020603050405020304" pitchFamily="18" charset="0"/>
                <a:cs typeface="Arial" panose="020B0604020202020204" pitchFamily="34" charset="0"/>
              </a:rPr>
              <a:t>Hs.slim@yahoo.fr </a:t>
            </a:r>
          </a:p>
          <a:p>
            <a:pPr eaLnBrk="0" fontAlgn="base" hangingPunct="0">
              <a:spcBef>
                <a:spcPct val="0"/>
              </a:spcBef>
              <a:spcAft>
                <a:spcPct val="0"/>
              </a:spcAft>
            </a:pPr>
            <a:r>
              <a:rPr lang="fr-FR" sz="14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TEL : 96426545 - 51625625</a:t>
            </a:r>
          </a:p>
          <a:p>
            <a:pPr eaLnBrk="0" fontAlgn="base" hangingPunct="0">
              <a:spcBef>
                <a:spcPct val="0"/>
              </a:spcBef>
              <a:spcAft>
                <a:spcPct val="0"/>
              </a:spcAft>
            </a:pPr>
            <a:r>
              <a:rPr lang="fr-FR" sz="14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Gouvernorat : TUNIS</a:t>
            </a:r>
          </a:p>
        </p:txBody>
      </p:sp>
      <p:pic>
        <p:nvPicPr>
          <p:cNvPr id="59" name="Image 58"/>
          <p:cNvPicPr/>
          <p:nvPr/>
        </p:nvPicPr>
        <p:blipFill>
          <a:blip r:embed="rId10">
            <a:extLst>
              <a:ext uri="{28A0092B-C50C-407E-A947-70E740481C1C}">
                <a14:useLocalDpi xmlns:a14="http://schemas.microsoft.com/office/drawing/2010/main" val="0"/>
              </a:ext>
            </a:extLst>
          </a:blip>
          <a:srcRect/>
          <a:stretch>
            <a:fillRect/>
          </a:stretch>
        </p:blipFill>
        <p:spPr bwMode="auto">
          <a:xfrm>
            <a:off x="10664590" y="5432095"/>
            <a:ext cx="1442720" cy="1003613"/>
          </a:xfrm>
          <a:prstGeom prst="rect">
            <a:avLst/>
          </a:prstGeom>
          <a:noFill/>
          <a:ln>
            <a:noFill/>
          </a:ln>
        </p:spPr>
      </p:pic>
      <p:pic>
        <p:nvPicPr>
          <p:cNvPr id="60" name="Image 59" descr="C:\Users\akila_t\Desktop\CI houcem\photos +proto\Ind\slim hs\Assemblage final1.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14185" y="5517303"/>
            <a:ext cx="1442720" cy="969249"/>
          </a:xfrm>
          <a:prstGeom prst="rect">
            <a:avLst/>
          </a:prstGeom>
          <a:noFill/>
          <a:ln>
            <a:noFill/>
          </a:ln>
        </p:spPr>
      </p:pic>
      <p:pic>
        <p:nvPicPr>
          <p:cNvPr id="61" name="Image 60" descr="C:\Users\akila_t\Desktop\CI houcem\photos +proto\Ind\slim hs\10.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098099" y="5486933"/>
            <a:ext cx="1442720" cy="1026291"/>
          </a:xfrm>
          <a:prstGeom prst="rect">
            <a:avLst/>
          </a:prstGeom>
          <a:noFill/>
          <a:ln>
            <a:noFill/>
          </a:ln>
        </p:spPr>
      </p:pic>
    </p:spTree>
    <p:extLst>
      <p:ext uri="{BB962C8B-B14F-4D97-AF65-F5344CB8AC3E}">
        <p14:creationId xmlns:p14="http://schemas.microsoft.com/office/powerpoint/2010/main" val="1345816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12192000" cy="6715759"/>
          </a:xfrm>
          <a:prstGeom prst="rect">
            <a:avLst/>
          </a:prstGeom>
          <a:noFill/>
          <a:ln>
            <a:noFill/>
          </a:ln>
          <a:effectLst>
            <a:outerShdw dist="139699" dir="2700000" algn="tl">
              <a:srgbClr val="333333">
                <a:alpha val="65000"/>
              </a:srgbClr>
            </a:outerShdw>
          </a:effectLst>
        </p:spPr>
      </p:pic>
      <p:sp>
        <p:nvSpPr>
          <p:cNvPr id="3" name="Titre 4"/>
          <p:cNvSpPr txBox="1">
            <a:spLocks noGrp="1"/>
          </p:cNvSpPr>
          <p:nvPr>
            <p:ph type="title"/>
          </p:nvPr>
        </p:nvSpPr>
        <p:spPr>
          <a:xfrm>
            <a:off x="109330" y="1184494"/>
            <a:ext cx="12245009" cy="5514480"/>
          </a:xfrm>
        </p:spPr>
        <p:txBody>
          <a:bodyPr/>
          <a:lstStyle/>
          <a:p>
            <a:pPr eaLnBrk="0" fontAlgn="base" hangingPunct="0">
              <a:lnSpc>
                <a:spcPct val="100000"/>
              </a:lnSpc>
              <a:spcBef>
                <a:spcPct val="0"/>
              </a:spcBef>
              <a:spcAft>
                <a:spcPct val="0"/>
              </a:spcAft>
            </a:pPr>
            <a:r>
              <a:rPr lang="fr-FR" sz="2800" b="1" dirty="0">
                <a:solidFill>
                  <a:schemeClr val="accent1">
                    <a:lumMod val="50000"/>
                  </a:schemeClr>
                </a:solidFill>
                <a:latin typeface="+mj-lt"/>
                <a:cs typeface="Traditional Arabic" pitchFamily="18"/>
              </a:rPr>
              <a:t>    </a:t>
            </a:r>
            <a:endParaRPr lang="fr-FR" sz="1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5"/>
          <p:cNvSpPr/>
          <p:nvPr/>
        </p:nvSpPr>
        <p:spPr>
          <a:xfrm>
            <a:off x="5922423" y="117840"/>
            <a:ext cx="322524" cy="769441"/>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ar-TN" sz="4400" b="1" i="0" u="none" strike="noStrike" kern="1200" cap="none" spc="0" baseline="0" dirty="0">
                <a:solidFill>
                  <a:srgbClr val="C00000"/>
                </a:solidFill>
                <a:effectLst>
                  <a:outerShdw dist="38096" dir="2700000">
                    <a:srgbClr val="C0C0C0"/>
                  </a:outerShdw>
                </a:effectLst>
                <a:uFillTx/>
                <a:latin typeface="Traditional Arabic" pitchFamily="18"/>
                <a:cs typeface="Traditional Arabic" pitchFamily="18"/>
              </a:rPr>
              <a:t> </a:t>
            </a:r>
            <a:endParaRPr lang="fr-FR" sz="2800" b="1" i="0" u="none" strike="noStrike" kern="1200" cap="none" spc="0" baseline="0" dirty="0">
              <a:solidFill>
                <a:srgbClr val="C00000"/>
              </a:solidFill>
              <a:effectLst>
                <a:outerShdw dist="38096" dir="2700000">
                  <a:srgbClr val="C0C0C0"/>
                </a:outerShdw>
              </a:effectLst>
              <a:uFillTx/>
              <a:latin typeface="+mj-lt"/>
              <a:cs typeface="Times New Roman" panose="02020603050405020304" pitchFamily="18" charset="0"/>
            </a:endParaRPr>
          </a:p>
        </p:txBody>
      </p:sp>
      <p:sp>
        <p:nvSpPr>
          <p:cNvPr id="8" name="ZoneTexte 7"/>
          <p:cNvSpPr txBox="1"/>
          <p:nvPr/>
        </p:nvSpPr>
        <p:spPr>
          <a:xfrm>
            <a:off x="85884" y="1193866"/>
            <a:ext cx="1718533" cy="369332"/>
          </a:xfrm>
          <a:prstGeom prst="rect">
            <a:avLst/>
          </a:prstGeom>
          <a:noFill/>
        </p:spPr>
        <p:txBody>
          <a:bodyPr wrap="square" rtlCol="0">
            <a:spAutoFit/>
          </a:bodyPr>
          <a:lstStyle/>
          <a:p>
            <a:r>
              <a:rPr lang="fr-FR" dirty="0">
                <a:solidFill>
                  <a:srgbClr val="0070C0"/>
                </a:solidFill>
                <a:latin typeface="Algerian" panose="04020705040A02060702" pitchFamily="82" charset="0"/>
              </a:rPr>
              <a:t>1</a:t>
            </a:r>
            <a:r>
              <a:rPr lang="fr-FR" baseline="30000" dirty="0">
                <a:solidFill>
                  <a:srgbClr val="0070C0"/>
                </a:solidFill>
                <a:latin typeface="Algerian" panose="04020705040A02060702" pitchFamily="82" charset="0"/>
              </a:rPr>
              <a:t>ère</a:t>
            </a:r>
            <a:r>
              <a:rPr lang="fr-FR" dirty="0">
                <a:solidFill>
                  <a:srgbClr val="0070C0"/>
                </a:solidFill>
                <a:latin typeface="Algerian" panose="04020705040A02060702" pitchFamily="82" charset="0"/>
              </a:rPr>
              <a:t> LAUREAT</a:t>
            </a:r>
          </a:p>
        </p:txBody>
      </p:sp>
      <p:sp>
        <p:nvSpPr>
          <p:cNvPr id="9" name="ZoneTexte 8"/>
          <p:cNvSpPr txBox="1"/>
          <p:nvPr/>
        </p:nvSpPr>
        <p:spPr>
          <a:xfrm>
            <a:off x="6073381" y="1508105"/>
            <a:ext cx="2652558" cy="369332"/>
          </a:xfrm>
          <a:prstGeom prst="rect">
            <a:avLst/>
          </a:prstGeom>
          <a:noFill/>
        </p:spPr>
        <p:txBody>
          <a:bodyPr wrap="square" rtlCol="0">
            <a:spAutoFit/>
          </a:bodyPr>
          <a:lstStyle/>
          <a:p>
            <a:r>
              <a:rPr lang="fr-FR" dirty="0">
                <a:solidFill>
                  <a:srgbClr val="0070C0"/>
                </a:solidFill>
                <a:latin typeface="Algerian" panose="04020705040A02060702" pitchFamily="82" charset="0"/>
              </a:rPr>
              <a:t>2ème LAUREAT</a:t>
            </a:r>
          </a:p>
        </p:txBody>
      </p:sp>
      <p:sp>
        <p:nvSpPr>
          <p:cNvPr id="10" name="ZoneTexte 9"/>
          <p:cNvSpPr txBox="1"/>
          <p:nvPr/>
        </p:nvSpPr>
        <p:spPr>
          <a:xfrm>
            <a:off x="2353951" y="4001275"/>
            <a:ext cx="2652558" cy="369332"/>
          </a:xfrm>
          <a:prstGeom prst="rect">
            <a:avLst/>
          </a:prstGeom>
          <a:noFill/>
        </p:spPr>
        <p:txBody>
          <a:bodyPr wrap="square" rtlCol="0">
            <a:spAutoFit/>
          </a:bodyPr>
          <a:lstStyle/>
          <a:p>
            <a:r>
              <a:rPr lang="fr-FR" dirty="0">
                <a:solidFill>
                  <a:srgbClr val="0070C0"/>
                </a:solidFill>
                <a:latin typeface="Algerian" panose="04020705040A02060702" pitchFamily="82" charset="0"/>
              </a:rPr>
              <a:t>3ème LAUREAT</a:t>
            </a:r>
          </a:p>
        </p:txBody>
      </p:sp>
      <p:sp>
        <p:nvSpPr>
          <p:cNvPr id="11" name="ZoneTexte 10"/>
          <p:cNvSpPr txBox="1"/>
          <p:nvPr/>
        </p:nvSpPr>
        <p:spPr>
          <a:xfrm>
            <a:off x="-188436" y="-110077"/>
            <a:ext cx="11721887" cy="1200329"/>
          </a:xfrm>
          <a:prstGeom prst="rect">
            <a:avLst/>
          </a:prstGeom>
          <a:noFill/>
        </p:spPr>
        <p:txBody>
          <a:bodyPr wrap="square" rtlCol="0">
            <a:spAutoFit/>
          </a:bodyPr>
          <a:lstStyle/>
          <a:p>
            <a:pPr lvl="0" algn="ctr" rtl="1">
              <a:defRPr sz="1800" b="0" i="0" u="none" strike="noStrike" kern="0" cap="none" spc="0" baseline="0">
                <a:solidFill>
                  <a:srgbClr val="000000"/>
                </a:solidFill>
                <a:uFillTx/>
              </a:defRPr>
            </a:pPr>
            <a:r>
              <a:rPr lang="fr-FR" sz="2800" dirty="0">
                <a:solidFill>
                  <a:srgbClr val="C00000"/>
                </a:solidFill>
                <a:latin typeface="Aharoni" panose="02010803020104030203" pitchFamily="2" charset="-79"/>
                <a:cs typeface="Aharoni" panose="02010803020104030203" pitchFamily="2" charset="-79"/>
              </a:rPr>
              <a:t> </a:t>
            </a:r>
            <a:r>
              <a:rPr lang="fr-FR" sz="2400" b="1" dirty="0">
                <a:solidFill>
                  <a:srgbClr val="C00000"/>
                </a:solidFill>
                <a:latin typeface="Aharoni" panose="02010803020104030203" pitchFamily="2" charset="-79"/>
                <a:cs typeface="Aharoni" panose="02010803020104030203" pitchFamily="2" charset="-79"/>
              </a:rPr>
              <a:t>2</a:t>
            </a:r>
            <a:r>
              <a:rPr lang="fr-FR" sz="2400" b="1" baseline="30000" dirty="0">
                <a:solidFill>
                  <a:srgbClr val="C00000"/>
                </a:solidFill>
                <a:latin typeface="Aharoni" panose="02010803020104030203" pitchFamily="2" charset="-79"/>
                <a:cs typeface="Aharoni" panose="02010803020104030203" pitchFamily="2" charset="-79"/>
              </a:rPr>
              <a:t>ème</a:t>
            </a:r>
            <a:r>
              <a:rPr lang="fr-FR" sz="2400" b="1" dirty="0">
                <a:solidFill>
                  <a:srgbClr val="C00000"/>
                </a:solidFill>
                <a:latin typeface="Aharoni" panose="02010803020104030203" pitchFamily="2" charset="-79"/>
                <a:cs typeface="Aharoni" panose="02010803020104030203" pitchFamily="2" charset="-79"/>
              </a:rPr>
              <a:t> Edition du Concours National de l’Invention</a:t>
            </a:r>
          </a:p>
          <a:p>
            <a:pPr lvl="0" algn="ctr" rtl="1">
              <a:defRPr sz="1800" b="0" i="0" u="none" strike="noStrike" kern="0" cap="none" spc="0" baseline="0">
                <a:solidFill>
                  <a:srgbClr val="000000"/>
                </a:solidFill>
                <a:uFillTx/>
              </a:defRPr>
            </a:pPr>
            <a:r>
              <a:rPr lang="fr-FR" sz="2400" b="1" dirty="0">
                <a:solidFill>
                  <a:srgbClr val="C00000"/>
                </a:solidFill>
                <a:latin typeface="Aharoni" panose="02010803020104030203" pitchFamily="2" charset="-79"/>
                <a:cs typeface="Aharoni" panose="02010803020104030203" pitchFamily="2" charset="-79"/>
              </a:rPr>
              <a:t>&amp; le 1</a:t>
            </a:r>
            <a:r>
              <a:rPr lang="fr-FR" sz="2400" b="1" baseline="30000" dirty="0">
                <a:solidFill>
                  <a:srgbClr val="C00000"/>
                </a:solidFill>
                <a:latin typeface="Aharoni" panose="02010803020104030203" pitchFamily="2" charset="-79"/>
                <a:cs typeface="Aharoni" panose="02010803020104030203" pitchFamily="2" charset="-79"/>
              </a:rPr>
              <a:t>er</a:t>
            </a:r>
            <a:r>
              <a:rPr lang="fr-FR" sz="2400" b="1" dirty="0">
                <a:solidFill>
                  <a:srgbClr val="C00000"/>
                </a:solidFill>
                <a:latin typeface="Aharoni" panose="02010803020104030203" pitchFamily="2" charset="-79"/>
                <a:cs typeface="Aharoni" panose="02010803020104030203" pitchFamily="2" charset="-79"/>
              </a:rPr>
              <a:t> Salon des Inventeurs Méditerranéens 2019-2020</a:t>
            </a:r>
          </a:p>
          <a:p>
            <a:pPr lvl="0" algn="ctr" rtl="1">
              <a:defRPr sz="1800" b="0" i="0" u="none" strike="noStrike" kern="0" cap="none" spc="0" baseline="0">
                <a:solidFill>
                  <a:srgbClr val="000000"/>
                </a:solidFill>
                <a:uFillTx/>
              </a:defRPr>
            </a:pPr>
            <a:r>
              <a:rPr lang="fr-FR" sz="2000" b="1" dirty="0">
                <a:solidFill>
                  <a:srgbClr val="FF0000"/>
                </a:solidFill>
                <a:latin typeface="Aharoni" panose="02010803020104030203" pitchFamily="2" charset="-79"/>
                <a:cs typeface="Aharoni" panose="02010803020104030203" pitchFamily="2" charset="-79"/>
              </a:rPr>
              <a:t>Inventeur local Institutionnel</a:t>
            </a:r>
            <a:endParaRPr lang="fr-FR" sz="2000" b="1" dirty="0">
              <a:solidFill>
                <a:srgbClr val="FF0000"/>
              </a:solidFill>
              <a:latin typeface="Aharoni" panose="02010803020104030203" pitchFamily="2" charset="-79"/>
              <a:ea typeface="Batang" panose="02030600000101010101" pitchFamily="18" charset="-127"/>
              <a:cs typeface="Aharoni" panose="02010803020104030203" pitchFamily="2" charset="-79"/>
            </a:endParaRPr>
          </a:p>
        </p:txBody>
      </p:sp>
      <p:pic>
        <p:nvPicPr>
          <p:cNvPr id="3073" name="Image 3" descr="Cap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1282" y="3180495"/>
            <a:ext cx="1619250" cy="6381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074705" y="1697521"/>
            <a:ext cx="473687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0" eaLnBrk="0" fontAlgn="base" hangingPunct="0">
              <a:lnSpc>
                <a:spcPct val="100000"/>
              </a:lnSpc>
              <a:spcBef>
                <a:spcPct val="0"/>
              </a:spcBef>
              <a:spcAft>
                <a:spcPct val="0"/>
              </a:spcAft>
              <a:buClrTx/>
              <a:buSzTx/>
              <a:buFontTx/>
              <a:buNone/>
              <a:tabLst/>
            </a:pPr>
            <a:r>
              <a:rPr lang="fr-FR" sz="1400" b="1" dirty="0" err="1">
                <a:latin typeface="Calibri" panose="020F0502020204030204" pitchFamily="34" charset="0"/>
                <a:ea typeface="Calibri" panose="020F0502020204030204" pitchFamily="34" charset="0"/>
                <a:cs typeface="Arial" panose="020B0604020202020204" pitchFamily="34" charset="0"/>
              </a:rPr>
              <a:t>Amor</a:t>
            </a:r>
            <a:r>
              <a:rPr lang="fr-FR" sz="1400" b="1" dirty="0">
                <a:latin typeface="Calibri" panose="020F0502020204030204" pitchFamily="34" charset="0"/>
                <a:ea typeface="Calibri" panose="020F0502020204030204" pitchFamily="34" charset="0"/>
                <a:cs typeface="Arial" panose="020B0604020202020204" pitchFamily="34" charset="0"/>
              </a:rPr>
              <a:t>  </a:t>
            </a:r>
            <a:r>
              <a:rPr lang="fr-FR" sz="1400" b="1" dirty="0" err="1">
                <a:latin typeface="Calibri" panose="020F0502020204030204" pitchFamily="34" charset="0"/>
                <a:ea typeface="Calibri" panose="020F0502020204030204" pitchFamily="34" charset="0"/>
                <a:cs typeface="Arial" panose="020B0604020202020204" pitchFamily="34" charset="0"/>
              </a:rPr>
              <a:t>Bouchiba</a:t>
            </a:r>
            <a:endParaRPr lang="fr-FR" sz="1400" b="1" dirty="0">
              <a:latin typeface="Calibri" panose="020F0502020204030204" pitchFamily="34" charset="0"/>
              <a:ea typeface="Calibri" panose="020F0502020204030204" pitchFamily="34" charset="0"/>
              <a:cs typeface="Arial" panose="020B0604020202020204" pitchFamily="34" charset="0"/>
            </a:endParaRPr>
          </a:p>
          <a:p>
            <a:pPr marR="0" lvl="0" indent="0" eaLnBrk="0" fontAlgn="base" hangingPunct="0">
              <a:lnSpc>
                <a:spcPct val="100000"/>
              </a:lnSpc>
              <a:spcBef>
                <a:spcPct val="0"/>
              </a:spcBef>
              <a:spcAft>
                <a:spcPct val="0"/>
              </a:spcAft>
              <a:buClrTx/>
              <a:buSzTx/>
              <a:buFontTx/>
              <a:buNone/>
              <a:tabLst/>
            </a:pPr>
            <a:r>
              <a:rPr lang="fr-FR" sz="1400" b="1" dirty="0">
                <a:latin typeface="Calibri" panose="020F0502020204030204" pitchFamily="34" charset="0"/>
                <a:ea typeface="Calibri" panose="020F0502020204030204" pitchFamily="34" charset="0"/>
                <a:cs typeface="Arial" panose="020B0604020202020204" pitchFamily="34" charset="0"/>
              </a:rPr>
              <a:t>L’institutions : TUNELEC</a:t>
            </a:r>
          </a:p>
          <a:p>
            <a:pPr marR="0" lvl="0" indent="0" eaLnBrk="0" fontAlgn="base" hangingPunct="0">
              <a:lnSpc>
                <a:spcPct val="100000"/>
              </a:lnSpc>
              <a:spcBef>
                <a:spcPct val="0"/>
              </a:spcBef>
              <a:spcAft>
                <a:spcPct val="0"/>
              </a:spcAft>
              <a:buClrTx/>
              <a:buSzTx/>
              <a:buFontTx/>
              <a:buNone/>
              <a:tabLst/>
            </a:pPr>
            <a:r>
              <a:rPr lang="fr-FR" sz="1400" b="1" dirty="0">
                <a:latin typeface="Calibri" panose="020F0502020204030204" pitchFamily="34" charset="0"/>
                <a:ea typeface="Calibri" panose="020F0502020204030204" pitchFamily="34" charset="0"/>
                <a:cs typeface="Arial" panose="020B0604020202020204" pitchFamily="34" charset="0"/>
              </a:rPr>
              <a:t>Connecteur électrique bipolaire</a:t>
            </a:r>
          </a:p>
          <a:p>
            <a:pPr marR="0" lvl="0" indent="0" eaLnBrk="0" fontAlgn="base" hangingPunct="0">
              <a:lnSpc>
                <a:spcPct val="100000"/>
              </a:lnSpc>
              <a:spcBef>
                <a:spcPct val="0"/>
              </a:spcBef>
              <a:spcAft>
                <a:spcPct val="0"/>
              </a:spcAft>
              <a:buClrTx/>
              <a:buSzTx/>
              <a:buFontTx/>
              <a:buNone/>
              <a:tabLst/>
            </a:pPr>
            <a:r>
              <a:rPr lang="fr-FR" sz="1400" b="1" dirty="0">
                <a:latin typeface="Calibri" panose="020F0502020204030204" pitchFamily="34" charset="0"/>
                <a:ea typeface="Calibri" panose="020F0502020204030204" pitchFamily="34" charset="0"/>
                <a:cs typeface="Arial" panose="020B0604020202020204" pitchFamily="34" charset="0"/>
              </a:rPr>
              <a:t>Email : </a:t>
            </a:r>
            <a:r>
              <a:rPr lang="fr-FR" sz="1400" b="1" dirty="0">
                <a:latin typeface="Calibri" panose="020F0502020204030204" pitchFamily="34" charset="0"/>
                <a:ea typeface="Calibri" panose="020F0502020204030204" pitchFamily="34" charset="0"/>
                <a:cs typeface="Arial" panose="020B0604020202020204" pitchFamily="34" charset="0"/>
                <a:hlinkClick r:id="rId4"/>
              </a:rPr>
              <a:t>Amor.bouchiba@gmail.com</a:t>
            </a:r>
            <a:r>
              <a:rPr lang="fr-FR" sz="1400" b="1" dirty="0">
                <a:latin typeface="Calibri" panose="020F0502020204030204" pitchFamily="34" charset="0"/>
                <a:ea typeface="Calibri" panose="020F0502020204030204" pitchFamily="34" charset="0"/>
                <a:cs typeface="Arial" panose="020B0604020202020204" pitchFamily="34" charset="0"/>
              </a:rPr>
              <a:t> </a:t>
            </a:r>
          </a:p>
          <a:p>
            <a:pPr marR="0" lvl="0" indent="0" eaLnBrk="0" fontAlgn="base" hangingPunct="0">
              <a:lnSpc>
                <a:spcPct val="100000"/>
              </a:lnSpc>
              <a:spcBef>
                <a:spcPct val="0"/>
              </a:spcBef>
              <a:spcAft>
                <a:spcPct val="0"/>
              </a:spcAft>
              <a:buClrTx/>
              <a:buSzTx/>
              <a:buFontTx/>
              <a:buNone/>
              <a:tabLst/>
            </a:pPr>
            <a:r>
              <a:rPr lang="fr-FR" sz="1400" b="1" dirty="0">
                <a:latin typeface="Calibri" panose="020F0502020204030204" pitchFamily="34" charset="0"/>
                <a:ea typeface="Calibri" panose="020F0502020204030204" pitchFamily="34" charset="0"/>
                <a:cs typeface="Arial" panose="020B0604020202020204" pitchFamily="34" charset="0"/>
              </a:rPr>
              <a:t>Tél : 58400150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anose="020B0604020202020204" pitchFamily="34" charset="0"/>
            </a:endParaRPr>
          </a:p>
        </p:txBody>
      </p:sp>
      <p:sp>
        <p:nvSpPr>
          <p:cNvPr id="6" name="Rectangle 4"/>
          <p:cNvSpPr>
            <a:spLocks noChangeArrowheads="1"/>
          </p:cNvSpPr>
          <p:nvPr/>
        </p:nvSpPr>
        <p:spPr bwMode="auto">
          <a:xfrm>
            <a:off x="2211865" y="2771701"/>
            <a:ext cx="187737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fr-FR" sz="1400" b="1" dirty="0">
                <a:latin typeface="Times New Roman" panose="02020603050405020304" pitchFamily="18" charset="0"/>
                <a:ea typeface="Calibri" panose="020F0502020204030204" pitchFamily="34" charset="0"/>
                <a:cs typeface="Times New Roman" panose="02020603050405020304" pitchFamily="18" charset="0"/>
              </a:rPr>
              <a:t>Gouvernorat : TUNIS</a:t>
            </a:r>
          </a:p>
        </p:txBody>
      </p:sp>
      <p:pic>
        <p:nvPicPr>
          <p:cNvPr id="13" name="Image 12" descr="3eme Generation des connecteurs aerien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650" y="1619851"/>
            <a:ext cx="1925842" cy="1859860"/>
          </a:xfrm>
          <a:prstGeom prst="rect">
            <a:avLst/>
          </a:prstGeom>
          <a:noFill/>
          <a:ln>
            <a:noFill/>
          </a:ln>
        </p:spPr>
      </p:pic>
      <p:pic>
        <p:nvPicPr>
          <p:cNvPr id="3078" name="Imag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4143" y="3357879"/>
            <a:ext cx="1933575" cy="10953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Image 450" descr="Logo-Digi-Sm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66601" y="3321705"/>
            <a:ext cx="1466850" cy="11049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143000" y="7752715"/>
            <a:ext cx="3619500" cy="1104900"/>
          </a:xfrm>
          <a:prstGeom prst="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angle 8"/>
          <p:cNvSpPr>
            <a:spLocks noChangeArrowheads="1"/>
          </p:cNvSpPr>
          <p:nvPr/>
        </p:nvSpPr>
        <p:spPr bwMode="auto">
          <a:xfrm>
            <a:off x="7521630" y="1875720"/>
            <a:ext cx="7497742"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Afef Bohli</a:t>
            </a:r>
            <a:endParaRPr kumimoji="0" lang="fr-FR"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t>
            </a:r>
            <a:r>
              <a:rPr kumimoji="0" lang="fr-FR"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fr-FR"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institution</a:t>
            </a:r>
            <a:r>
              <a:rPr kumimoji="0" lang="fr-FR"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Digi Smart Solutions </a:t>
            </a:r>
            <a:endParaRPr kumimoji="0" lang="fr-FR"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Système de gestion de la qualité des eaux des piscicultures</a:t>
            </a:r>
            <a:endParaRPr kumimoji="0" lang="fr-FR"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Email</a:t>
            </a:r>
            <a:r>
              <a:rPr kumimoji="0" lang="fr-FR"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fr-FR"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FR"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8"/>
              </a:rPr>
              <a:t>Bohli.afef@digi2s.com</a:t>
            </a:r>
            <a:r>
              <a:rPr kumimoji="0" lang="fr-FR"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 web : </a:t>
            </a:r>
            <a:r>
              <a:rPr kumimoji="0" lang="fr-FR" sz="1400" b="1" i="0" u="none" strike="noStrike" cap="none" normalizeH="0" baseline="0" dirty="0">
                <a:ln>
                  <a:noFill/>
                </a:ln>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9"/>
              </a:rPr>
              <a:t>www.dig2s.com</a:t>
            </a:r>
            <a:r>
              <a:rPr kumimoji="0" lang="fr-FR"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fr-FR" sz="14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TEL</a:t>
            </a:r>
            <a:r>
              <a:rPr kumimoji="0" lang="fr-FR"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20358985</a:t>
            </a:r>
            <a:endParaRPr kumimoji="0" lang="fr-FR"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Gouvernorat</a:t>
            </a:r>
            <a:r>
              <a:rPr kumimoji="0" lang="fr-FR"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ARIANA</a:t>
            </a:r>
            <a:endParaRPr kumimoji="0" lang="fr-FR"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anose="020B0604020202020204" pitchFamily="34" charset="0"/>
            </a:endParaRPr>
          </a:p>
        </p:txBody>
      </p:sp>
      <p:sp>
        <p:nvSpPr>
          <p:cNvPr id="15" name="Rectangle 9"/>
          <p:cNvSpPr>
            <a:spLocks noChangeArrowheads="1"/>
          </p:cNvSpPr>
          <p:nvPr/>
        </p:nvSpPr>
        <p:spPr bwMode="auto">
          <a:xfrm>
            <a:off x="0" y="26574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20" name="Image 19" descr="Afef"/>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92492" y="1955699"/>
            <a:ext cx="1304925" cy="1292764"/>
          </a:xfrm>
          <a:prstGeom prst="rect">
            <a:avLst/>
          </a:prstGeom>
          <a:noFill/>
          <a:ln>
            <a:noFill/>
          </a:ln>
        </p:spPr>
      </p:pic>
      <p:pic>
        <p:nvPicPr>
          <p:cNvPr id="21" name="Image 20"/>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42267" y="4389022"/>
            <a:ext cx="1147445" cy="1000125"/>
          </a:xfrm>
          <a:prstGeom prst="rect">
            <a:avLst/>
          </a:prstGeom>
          <a:solidFill>
            <a:srgbClr val="FFFFFF"/>
          </a:solidFill>
          <a:ln>
            <a:noFill/>
          </a:ln>
        </p:spPr>
      </p:pic>
      <p:sp>
        <p:nvSpPr>
          <p:cNvPr id="16" name="Rectangle 15"/>
          <p:cNvSpPr/>
          <p:nvPr/>
        </p:nvSpPr>
        <p:spPr>
          <a:xfrm>
            <a:off x="3589712" y="4285419"/>
            <a:ext cx="4620010" cy="2031325"/>
          </a:xfrm>
          <a:prstGeom prst="rect">
            <a:avLst/>
          </a:prstGeom>
        </p:spPr>
        <p:txBody>
          <a:bodyPr wrap="square">
            <a:spAutoFit/>
          </a:bodyPr>
          <a:lstStyle/>
          <a:p>
            <a:pPr eaLnBrk="0" fontAlgn="base" hangingPunct="0">
              <a:spcBef>
                <a:spcPct val="0"/>
              </a:spcBef>
              <a:spcAft>
                <a:spcPct val="0"/>
              </a:spcAft>
            </a:pPr>
            <a:r>
              <a:rPr lang="fr-FR" sz="1400" b="1" dirty="0">
                <a:latin typeface="Calibri" panose="020F0502020204030204" pitchFamily="34" charset="0"/>
                <a:ea typeface="Calibri" panose="020F0502020204030204" pitchFamily="34" charset="0"/>
                <a:cs typeface="Arial" panose="020B0604020202020204" pitchFamily="34" charset="0"/>
              </a:rPr>
              <a:t>Khaoula ben Ahmed </a:t>
            </a:r>
          </a:p>
          <a:p>
            <a:pPr eaLnBrk="0" fontAlgn="base" hangingPunct="0">
              <a:spcBef>
                <a:spcPct val="0"/>
              </a:spcBef>
              <a:spcAft>
                <a:spcPct val="0"/>
              </a:spcAft>
            </a:pPr>
            <a:r>
              <a:rPr lang="fr-FR" sz="1400" b="1" dirty="0">
                <a:latin typeface="Calibri" panose="020F0502020204030204" pitchFamily="34" charset="0"/>
                <a:ea typeface="Calibri" panose="020F0502020204030204" pitchFamily="34" charset="0"/>
                <a:cs typeface="Arial" panose="020B0604020202020204" pitchFamily="34" charset="0"/>
              </a:rPr>
              <a:t>L’institution : GEWINNER </a:t>
            </a:r>
          </a:p>
          <a:p>
            <a:pPr eaLnBrk="0" fontAlgn="base" hangingPunct="0">
              <a:spcBef>
                <a:spcPct val="0"/>
              </a:spcBef>
              <a:spcAft>
                <a:spcPct val="0"/>
              </a:spcAft>
            </a:pPr>
            <a:r>
              <a:rPr lang="fr-FR" sz="1400" b="1" dirty="0">
                <a:latin typeface="Calibri" panose="020F0502020204030204" pitchFamily="34" charset="0"/>
                <a:ea typeface="Calibri" panose="020F0502020204030204" pitchFamily="34" charset="0"/>
                <a:cs typeface="Arial" panose="020B0604020202020204" pitchFamily="34" charset="0"/>
              </a:rPr>
              <a:t>Système de pilotage d’une chaise roulante électrique par pensée ou reconnaissance vocale destiné à mobilité réduite qui ne peuvent pas utiliser leurs membres supérieurs.</a:t>
            </a:r>
          </a:p>
          <a:p>
            <a:pPr eaLnBrk="0" fontAlgn="base" hangingPunct="0">
              <a:spcBef>
                <a:spcPct val="0"/>
              </a:spcBef>
              <a:spcAft>
                <a:spcPct val="0"/>
              </a:spcAft>
            </a:pPr>
            <a:r>
              <a:rPr lang="fr-FR" sz="1400" b="1" dirty="0">
                <a:latin typeface="Calibri" panose="020F0502020204030204" pitchFamily="34" charset="0"/>
                <a:ea typeface="Calibri" panose="020F0502020204030204" pitchFamily="34" charset="0"/>
                <a:cs typeface="Arial" panose="020B0604020202020204" pitchFamily="34" charset="0"/>
              </a:rPr>
              <a:t>Email : </a:t>
            </a:r>
            <a:r>
              <a:rPr lang="fr-FR" sz="1400" b="1" dirty="0">
                <a:latin typeface="Calibri" panose="020F0502020204030204" pitchFamily="34" charset="0"/>
                <a:ea typeface="Calibri" panose="020F0502020204030204" pitchFamily="34" charset="0"/>
                <a:cs typeface="Arial" panose="020B0604020202020204" pitchFamily="34" charset="0"/>
                <a:hlinkClick r:id="rId12"/>
              </a:rPr>
              <a:t>Gewinner.contact@gmail.com</a:t>
            </a:r>
            <a:endParaRPr lang="fr-FR" sz="1400" b="1" dirty="0">
              <a:latin typeface="Calibri" panose="020F0502020204030204" pitchFamily="34" charset="0"/>
              <a:ea typeface="Calibri" panose="020F0502020204030204" pitchFamily="34" charset="0"/>
              <a:cs typeface="Arial" panose="020B0604020202020204" pitchFamily="34" charset="0"/>
            </a:endParaRPr>
          </a:p>
          <a:p>
            <a:pPr eaLnBrk="0" fontAlgn="base" hangingPunct="0">
              <a:spcBef>
                <a:spcPct val="0"/>
              </a:spcBef>
              <a:spcAft>
                <a:spcPct val="0"/>
              </a:spcAft>
            </a:pPr>
            <a:r>
              <a:rPr lang="fr-FR" sz="1400" b="1" dirty="0">
                <a:latin typeface="Calibri" panose="020F0502020204030204" pitchFamily="34" charset="0"/>
                <a:ea typeface="Calibri" panose="020F0502020204030204" pitchFamily="34" charset="0"/>
                <a:cs typeface="Arial" panose="020B0604020202020204" pitchFamily="34" charset="0"/>
              </a:rPr>
              <a:t>Web : </a:t>
            </a:r>
            <a:r>
              <a:rPr lang="fr-FR" sz="1400" b="1" dirty="0">
                <a:latin typeface="Calibri" panose="020F0502020204030204" pitchFamily="34" charset="0"/>
                <a:ea typeface="Calibri" panose="020F0502020204030204" pitchFamily="34" charset="0"/>
                <a:cs typeface="Arial" panose="020B0604020202020204" pitchFamily="34" charset="0"/>
                <a:hlinkClick r:id="rId13"/>
              </a:rPr>
              <a:t>www.gewinner.tn</a:t>
            </a:r>
            <a:r>
              <a:rPr lang="fr-FR" sz="1400" b="1" dirty="0">
                <a:latin typeface="Calibri" panose="020F0502020204030204" pitchFamily="34" charset="0"/>
                <a:ea typeface="Calibri" panose="020F0502020204030204" pitchFamily="34" charset="0"/>
                <a:cs typeface="Arial" panose="020B0604020202020204" pitchFamily="34" charset="0"/>
              </a:rPr>
              <a:t> </a:t>
            </a:r>
          </a:p>
          <a:p>
            <a:pPr eaLnBrk="0" fontAlgn="base" hangingPunct="0">
              <a:spcBef>
                <a:spcPct val="0"/>
              </a:spcBef>
              <a:spcAft>
                <a:spcPct val="0"/>
              </a:spcAft>
            </a:pPr>
            <a:r>
              <a:rPr lang="fr-FR" sz="1400" b="1" dirty="0">
                <a:latin typeface="Calibri" panose="020F0502020204030204" pitchFamily="34" charset="0"/>
                <a:ea typeface="Calibri" panose="020F0502020204030204" pitchFamily="34" charset="0"/>
                <a:cs typeface="Arial" panose="020B0604020202020204" pitchFamily="34" charset="0"/>
              </a:rPr>
              <a:t>TEL : 26772923</a:t>
            </a:r>
          </a:p>
          <a:p>
            <a:pPr eaLnBrk="0" fontAlgn="base" hangingPunct="0">
              <a:spcBef>
                <a:spcPct val="0"/>
              </a:spcBef>
              <a:spcAft>
                <a:spcPct val="0"/>
              </a:spcAft>
            </a:pPr>
            <a:r>
              <a:rPr lang="fr-FR" sz="1400" b="1" dirty="0">
                <a:latin typeface="Times New Roman" panose="02020603050405020304" pitchFamily="18" charset="0"/>
                <a:ea typeface="Calibri" panose="020F0502020204030204" pitchFamily="34" charset="0"/>
                <a:cs typeface="Times New Roman" panose="02020603050405020304" pitchFamily="18" charset="0"/>
              </a:rPr>
              <a:t>Gouvernorat : ARIANA</a:t>
            </a:r>
          </a:p>
        </p:txBody>
      </p:sp>
      <p:pic>
        <p:nvPicPr>
          <p:cNvPr id="23" name="Image 22"/>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92414" y="5512699"/>
            <a:ext cx="1533525" cy="1028700"/>
          </a:xfrm>
          <a:prstGeom prst="rect">
            <a:avLst/>
          </a:prstGeom>
          <a:solidFill>
            <a:srgbClr val="FFFFFF"/>
          </a:solidFill>
          <a:ln>
            <a:noFill/>
          </a:ln>
        </p:spPr>
      </p:pic>
      <p:pic>
        <p:nvPicPr>
          <p:cNvPr id="24" name="Image 23"/>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V="1">
            <a:off x="8937530" y="5504855"/>
            <a:ext cx="1185895" cy="866396"/>
          </a:xfrm>
          <a:prstGeom prst="rect">
            <a:avLst/>
          </a:prstGeom>
          <a:solidFill>
            <a:srgbClr val="FFFFFF"/>
          </a:solidFill>
          <a:ln>
            <a:noFill/>
          </a:ln>
        </p:spPr>
      </p:pic>
      <p:pic>
        <p:nvPicPr>
          <p:cNvPr id="25" name="Image 24"/>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232755" y="5504855"/>
            <a:ext cx="1316515" cy="820814"/>
          </a:xfrm>
          <a:prstGeom prst="rect">
            <a:avLst/>
          </a:prstGeom>
          <a:solidFill>
            <a:srgbClr val="FFFFFF"/>
          </a:solidFill>
          <a:ln>
            <a:noFill/>
          </a:ln>
        </p:spPr>
      </p:pic>
    </p:spTree>
    <p:extLst>
      <p:ext uri="{BB962C8B-B14F-4D97-AF65-F5344CB8AC3E}">
        <p14:creationId xmlns:p14="http://schemas.microsoft.com/office/powerpoint/2010/main" val="3562463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12192000" cy="6998329"/>
          </a:xfrm>
          <a:prstGeom prst="rect">
            <a:avLst/>
          </a:prstGeom>
          <a:noFill/>
          <a:ln>
            <a:noFill/>
          </a:ln>
          <a:effectLst>
            <a:outerShdw dist="139699" dir="2700000" algn="tl">
              <a:srgbClr val="333333">
                <a:alpha val="65000"/>
              </a:srgbClr>
            </a:outerShdw>
          </a:effectLst>
        </p:spPr>
      </p:pic>
      <p:sp>
        <p:nvSpPr>
          <p:cNvPr id="3" name="Titre 4"/>
          <p:cNvSpPr txBox="1">
            <a:spLocks noGrp="1"/>
          </p:cNvSpPr>
          <p:nvPr>
            <p:ph type="title"/>
          </p:nvPr>
        </p:nvSpPr>
        <p:spPr>
          <a:xfrm>
            <a:off x="2341756" y="2012475"/>
            <a:ext cx="7214377" cy="3685798"/>
          </a:xfrm>
          <a:solidFill>
            <a:schemeClr val="bg2"/>
          </a:solidFill>
        </p:spPr>
        <p:txBody>
          <a:bodyPr/>
          <a:lstStyle/>
          <a:p>
            <a:pPr>
              <a:lnSpc>
                <a:spcPct val="150000"/>
              </a:lnSpc>
            </a:pPr>
            <a:r>
              <a:rPr lang="fr-FR" sz="1800" b="1" dirty="0">
                <a:solidFill>
                  <a:srgbClr val="FF0000"/>
                </a:solidFill>
                <a:latin typeface="Arial corps"/>
                <a:cs typeface="Traditional Arabic" pitchFamily="18"/>
              </a:rPr>
              <a:t>3ème Edition  : 2022 </a:t>
            </a:r>
            <a:br>
              <a:rPr lang="fr-FR" sz="1800" b="1" dirty="0">
                <a:solidFill>
                  <a:schemeClr val="accent1">
                    <a:lumMod val="50000"/>
                  </a:schemeClr>
                </a:solidFill>
                <a:latin typeface="Arial corps"/>
                <a:cs typeface="Traditional Arabic" pitchFamily="18"/>
              </a:rPr>
            </a:br>
            <a:r>
              <a:rPr lang="fr-FR" sz="2000" b="1" dirty="0">
                <a:solidFill>
                  <a:schemeClr val="accent1">
                    <a:lumMod val="50000"/>
                  </a:schemeClr>
                </a:solidFill>
                <a:latin typeface="Arial corps"/>
                <a:cs typeface="+mn-cs"/>
              </a:rPr>
              <a:t>• 130 participants se sont inscrits sur le lien du concours. </a:t>
            </a:r>
            <a:br>
              <a:rPr lang="fr-FR" sz="2000" b="1" dirty="0">
                <a:solidFill>
                  <a:schemeClr val="accent1">
                    <a:lumMod val="50000"/>
                  </a:schemeClr>
                </a:solidFill>
                <a:latin typeface="Arial corps"/>
                <a:cs typeface="+mn-cs"/>
              </a:rPr>
            </a:br>
            <a:r>
              <a:rPr lang="fr-FR" sz="2000" b="1" dirty="0">
                <a:solidFill>
                  <a:schemeClr val="accent1">
                    <a:lumMod val="50000"/>
                  </a:schemeClr>
                </a:solidFill>
                <a:latin typeface="Arial corps"/>
                <a:cs typeface="+mn-cs"/>
              </a:rPr>
              <a:t>• 119 dossiers de candidature ont été déposés.</a:t>
            </a:r>
            <a:br>
              <a:rPr lang="fr-FR" sz="2000" b="1" dirty="0">
                <a:solidFill>
                  <a:schemeClr val="accent1">
                    <a:lumMod val="50000"/>
                  </a:schemeClr>
                </a:solidFill>
                <a:latin typeface="Arial corps"/>
                <a:cs typeface="+mn-cs"/>
              </a:rPr>
            </a:br>
            <a:r>
              <a:rPr lang="fr-FR" sz="2000" b="1" dirty="0">
                <a:solidFill>
                  <a:schemeClr val="accent1">
                    <a:lumMod val="50000"/>
                  </a:schemeClr>
                </a:solidFill>
                <a:latin typeface="Arial corps"/>
                <a:cs typeface="+mn-cs"/>
              </a:rPr>
              <a:t>• 110 dossiers ont été acceptés.</a:t>
            </a:r>
            <a:br>
              <a:rPr lang="fr-FR" sz="2000" b="1" dirty="0">
                <a:solidFill>
                  <a:schemeClr val="accent1">
                    <a:lumMod val="50000"/>
                  </a:schemeClr>
                </a:solidFill>
                <a:latin typeface="Arial corps"/>
                <a:cs typeface="+mn-cs"/>
              </a:rPr>
            </a:br>
            <a:r>
              <a:rPr lang="fr-FR" sz="2000" b="1" dirty="0">
                <a:solidFill>
                  <a:schemeClr val="accent1">
                    <a:lumMod val="50000"/>
                  </a:schemeClr>
                </a:solidFill>
                <a:latin typeface="Arial corps"/>
                <a:cs typeface="+mn-cs"/>
              </a:rPr>
              <a:t>• Co-organisation de la coupe mondiale de l’Invention et de la recherche scientifique avec la participation de 35 pays.</a:t>
            </a:r>
            <a:br>
              <a:rPr lang="fr-FR" sz="2000" b="1" dirty="0">
                <a:solidFill>
                  <a:schemeClr val="accent1">
                    <a:lumMod val="50000"/>
                  </a:schemeClr>
                </a:solidFill>
                <a:latin typeface="Arial corps"/>
                <a:cs typeface="+mn-cs"/>
              </a:rPr>
            </a:br>
            <a:endParaRPr lang="fr-FR" sz="1800" b="1" dirty="0">
              <a:solidFill>
                <a:schemeClr val="accent1">
                  <a:lumMod val="50000"/>
                </a:schemeClr>
              </a:solidFill>
              <a:latin typeface="Arial corps"/>
              <a:cs typeface="+mn-cs"/>
            </a:endParaRPr>
          </a:p>
        </p:txBody>
      </p:sp>
      <p:sp>
        <p:nvSpPr>
          <p:cNvPr id="4" name="Rectangle 5"/>
          <p:cNvSpPr/>
          <p:nvPr/>
        </p:nvSpPr>
        <p:spPr>
          <a:xfrm>
            <a:off x="1694124" y="621517"/>
            <a:ext cx="8174034" cy="769441"/>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1"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ar-TN" sz="4400" b="1" i="0" u="none" strike="noStrike" kern="1200" cap="none" spc="0" baseline="0" dirty="0">
                <a:solidFill>
                  <a:srgbClr val="C00000"/>
                </a:solidFill>
                <a:effectLst>
                  <a:outerShdw dist="38096" dir="2700000">
                    <a:srgbClr val="C0C0C0"/>
                  </a:outerShdw>
                </a:effectLst>
                <a:uFillTx/>
                <a:latin typeface="Traditional Arabic" pitchFamily="18"/>
                <a:cs typeface="Traditional Arabic" pitchFamily="18"/>
              </a:rPr>
              <a:t> </a:t>
            </a:r>
            <a:r>
              <a:rPr lang="fr-FR" sz="3200" b="1" dirty="0">
                <a:solidFill>
                  <a:srgbClr val="C00000"/>
                </a:solidFill>
                <a:latin typeface="Arial corps"/>
                <a:ea typeface=""/>
                <a:cs typeface="Aharoni" panose="02010803020104030203" pitchFamily="2" charset="-79"/>
              </a:rPr>
              <a:t>Synthèse des trois éditions précédentes</a:t>
            </a:r>
          </a:p>
        </p:txBody>
      </p:sp>
    </p:spTree>
    <p:extLst>
      <p:ext uri="{BB962C8B-B14F-4D97-AF65-F5344CB8AC3E}">
        <p14:creationId xmlns:p14="http://schemas.microsoft.com/office/powerpoint/2010/main" val="381219719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3027</TotalTime>
  <Words>2076</Words>
  <Application>Microsoft Office PowerPoint</Application>
  <PresentationFormat>Grand écran</PresentationFormat>
  <Paragraphs>170</Paragraphs>
  <Slides>27</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27</vt:i4>
      </vt:variant>
    </vt:vector>
  </HeadingPairs>
  <TitlesOfParts>
    <vt:vector size="36" baseType="lpstr">
      <vt:lpstr>Aharoni</vt:lpstr>
      <vt:lpstr>Algerian</vt:lpstr>
      <vt:lpstr>Arial</vt:lpstr>
      <vt:lpstr>Arial corps</vt:lpstr>
      <vt:lpstr>Calibri</vt:lpstr>
      <vt:lpstr>Calibri Light</vt:lpstr>
      <vt:lpstr>Times New Roman</vt:lpstr>
      <vt:lpstr>Traditional Arabic</vt:lpstr>
      <vt:lpstr>Thème Office</vt:lpstr>
      <vt:lpstr>Présentation PowerPoint</vt:lpstr>
      <vt:lpstr>L’ Agence de Promotion de l’Industrie et de l’Innovation (APII) organise  Sous l’égide du Ministère de l’Industrie des Mines et de l’Energie; En collaboration avec le Ministère de l’Enseignement Supérieur et de la Recherche Scientifique (MESRS);  en partenariat avec : EXPERTISE FRANCE, CITET, INNORPI, ANPR, CDC, STB et BTE   La 4ème édition du Concours National de l’Invention</vt:lpstr>
      <vt:lpstr>1ère Edition  : 2016 282 participants se sont inscrits sur le lien du concours;  171 dossiers ont été déposés; 161 dossiers  ont été acceptés. </vt:lpstr>
      <vt:lpstr>1er</vt:lpstr>
      <vt:lpstr>Présentation PowerPoint</vt:lpstr>
      <vt:lpstr>Présentation PowerPoint</vt:lpstr>
      <vt:lpstr>       </vt:lpstr>
      <vt:lpstr>    </vt:lpstr>
      <vt:lpstr>3ème Edition  : 2022  • 130 participants se sont inscrits sur le lien du concours.  • 119 dossiers de candidature ont été déposés. • 110 dossiers ont été acceptés. • Co-organisation de la coupe mondiale de l’Invention et de la recherche scientifique avec la participation de 35 pays. </vt:lpstr>
      <vt:lpstr>    </vt:lpstr>
      <vt:lpstr>    </vt:lpstr>
      <vt:lpstr>* Promouvoir et médiatiser les inventions entreprises par les opérateurs économiques   * Développer la culture entrepreneuriale chez les inventeurs et chercheurs ;  * Inciter et encourager les inventeurs et chercheurs privés à s'inscrire dans des démarches d’industrialisation de leurs inventions ;    * Contribuer à réaliser les objectifs de l'Etat en matière de développement technologique et de promotion de la recherche et de l’innovation ;   * Aider à la diffusion de la culture de la valorisation de l’invention.   * Mettre l’invention au service du développement économique en général et de l’entreprise en particulier ;  *  Assurer le transfert technologique entre le monde de la recherche et l’économie.    </vt:lpstr>
      <vt:lpstr>4ème Edition du Concours de l’Invention  2025</vt:lpstr>
      <vt:lpstr>Présentation PowerPoint</vt:lpstr>
      <vt:lpstr>Présentation PowerPoint</vt:lpstr>
      <vt:lpstr>Présentation PowerPoint</vt:lpstr>
      <vt:lpstr>Présentation PowerPoint</vt:lpstr>
      <vt:lpstr>Le dossier de candidature sera rédigé en langue française et devra comporter les documents  qui sont disponibles sur le site web du concours dans la rubrique : Déposer votre Dossier Les dossiers devront être déposés en ligne sur la plateforme www.apiiconcours.tn: Vous devez remplir soigneusement le formulaire d’inscription. Le dossier comporte:   - La fiche d'identification du candidat dûment renseignée en ligne; -  La lettre d'engagement signée par le candidat et à importer sur la plateforme;  - Une copie du brevet d’invention ou demande d’enregistrement du brevet ou de dépôt à l’échelle internationale s’il y a lieu ; - La maquette de l’invention ou photos du prototype s’il y a lieu. - Une vidéo ne dépassant pas 3 min présentant l’invention. NB: Vous devez pas être visible sur la vidéo </vt:lpstr>
      <vt:lpstr>- Depuis  le 29 Decembre 2025 : inscription sur la plateforme: www.apiiconcours.tn - le 27 Mars 2026 (à 16 heures) : clôture des dépôts des dossiers de candidature  </vt:lpstr>
      <vt:lpstr>   * Un représentant du Ministère de l’Industrie des Mines et de l’Energie;   * Un représentant du Ministère de l’Enseignement Supérieur et de la  Recherche Scientifique;   * Un représentant du l’INNORPI;   * Un représentant de l’ANPR ;   * Un représentant de la CDC ;    * Un représentant de la STB ;    * Un représentant de la BTE;    * Un représentant du CITET;</vt:lpstr>
      <vt:lpstr>Les 3 premiers lauréats de chaque catégorie auront respectivement selon leur rang:  - 1ier   prix: 10,000 DT  - 2ième prix : 7,000 DT   - 3ième prix : 5,000 DT - Prix GREEN 3,000 DT   Les lauréats bénéficieront en outre : - D’un Coaching adapté à leurs besoins ;  - De la prise en charge du premier lauréat de chaque catégorie pour la participation à un salon/conférence international(e) d’innovation ou d’invention proposée par l’APII ; - D’une Page publicitaire sur les supports de communication édités par l’APII.</vt:lpstr>
      <vt:lpstr> 1 - S’inscrire en ligne et s’identifier par «un login» et «un mot de passe» 2 - Valider 3 - Déposer votre dossier N.B.: le candidat ne peut en aucun cas modifier les données après validation.  Il peut visualiser et/ou imprimer sa fiche en s’identifiant par son login et son mot de passe. 4- Télécharger le dossier de candidature selon la catégorie choisie. 5- Déposer votre dossier de candidature dûment rempli sur la plateforme dédiée: www.apiiconcours.tn                                        Dernier délais: le 27 Mars 2026 à 16H Accéder également au règlement : Tout candidat s’engage à accepter en totalités les termes et conditions fixés par le règlement disponible sur le site dédié au concours </vt:lpstr>
      <vt:lpstr> </vt:lpstr>
      <vt:lpstr> </vt:lpstr>
      <vt:lpstr> </vt:lpstr>
      <vt:lpstr>Présentation PowerPoint</vt:lpstr>
      <vt:lpstr>                               Merci pour votre                 Attention www.apiiconcours.tn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Akila TOUNSI</dc:creator>
  <cp:lastModifiedBy>api api</cp:lastModifiedBy>
  <cp:revision>190</cp:revision>
  <dcterms:created xsi:type="dcterms:W3CDTF">2019-12-18T10:08:33Z</dcterms:created>
  <dcterms:modified xsi:type="dcterms:W3CDTF">2026-02-12T07:57:52Z</dcterms:modified>
</cp:coreProperties>
</file>